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906000" cy="6858000" type="A4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91" autoAdjust="0"/>
    <p:restoredTop sz="94660"/>
  </p:normalViewPr>
  <p:slideViewPr>
    <p:cSldViewPr snapToGrid="0">
      <p:cViewPr varScale="1">
        <p:scale>
          <a:sx n="99" d="100"/>
          <a:sy n="99" d="100"/>
        </p:scale>
        <p:origin x="116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9C401-E6CD-4390-B998-EF27DFE7B8B8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4100" y="1279525"/>
            <a:ext cx="499110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9FBA5-9A29-4B36-AE56-5B7DAF3B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233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240FA-BA80-460B-A078-C6D4BE635B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25C4A2-6C3D-4BDC-B764-B023A33A13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66" indent="0" algn="ctr">
              <a:buNone/>
              <a:defRPr sz="1625"/>
            </a:lvl2pPr>
            <a:lvl3pPr marL="742931" indent="0" algn="ctr">
              <a:buNone/>
              <a:defRPr sz="1463"/>
            </a:lvl3pPr>
            <a:lvl4pPr marL="1114397" indent="0" algn="ctr">
              <a:buNone/>
              <a:defRPr sz="1300"/>
            </a:lvl4pPr>
            <a:lvl5pPr marL="1485863" indent="0" algn="ctr">
              <a:buNone/>
              <a:defRPr sz="1300"/>
            </a:lvl5pPr>
            <a:lvl6pPr marL="1857329" indent="0" algn="ctr">
              <a:buNone/>
              <a:defRPr sz="1300"/>
            </a:lvl6pPr>
            <a:lvl7pPr marL="2228794" indent="0" algn="ctr">
              <a:buNone/>
              <a:defRPr sz="1300"/>
            </a:lvl7pPr>
            <a:lvl8pPr marL="2600260" indent="0" algn="ctr">
              <a:buNone/>
              <a:defRPr sz="1300"/>
            </a:lvl8pPr>
            <a:lvl9pPr marL="2971726" indent="0" algn="ctr">
              <a:buNone/>
              <a:defRPr sz="13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EBEDE-2843-470A-87D0-2CF02549A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F96C-69B3-4EE6-B971-ED19A466C8F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DB675-B576-4CED-B29E-275360C07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6590A-5FDF-41E4-8FA3-8E83243B4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641F-8546-4CEE-963F-D80D36D84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468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6A0A4-5438-4758-9302-DF0B9796E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B09B7A-13B3-487F-ACAA-F3376E0852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EA43C3-3175-428F-91DB-3DB164776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F96C-69B3-4EE6-B971-ED19A466C8F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C9D527-DE39-40B3-B947-F963A3000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A289F-C1EF-4CB7-ADF5-CCBBAD5E0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641F-8546-4CEE-963F-D80D36D84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936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62EEC1-CEB4-48A3-9BB2-274F3CCCF7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347A38-A5C5-44C5-A97C-AB612A2F81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E8DD0C-568D-439C-A82C-056831FDC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F96C-69B3-4EE6-B971-ED19A466C8F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913C5E-40B1-45DC-97B3-A4F55B2F8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46B256-1479-46BC-8C71-9117D01BF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641F-8546-4CEE-963F-D80D36D84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42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934E0-1DD0-4AAE-9A24-17C011146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79350-E249-4537-98AF-EC005B30A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FA292-C329-4040-AB2B-348D89C5E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F96C-69B3-4EE6-B971-ED19A466C8F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C4877-CF42-4C01-9A4B-466E76F0F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998A3-4686-42A0-9CAE-24408F00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641F-8546-4CEE-963F-D80D36D84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959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33627-1E4A-4DE9-A100-185453FDE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9" y="1709741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482CC4-FF36-49E0-ACA3-11CCD5089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9" y="4589466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66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31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39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86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2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79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26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72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9D059-9A32-4B83-8AA5-37B0991C9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F96C-69B3-4EE6-B971-ED19A466C8F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68A1A-F3D6-4FBB-9380-0DE5859B6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CE221-E802-476C-8348-63B4CB091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641F-8546-4CEE-963F-D80D36D84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43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77854-538C-443A-9C61-2CAA79866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8EB33-3A4D-45B9-BFC9-CA229B6227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8562B9-3150-4A61-84DC-F439375C60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43FC46-896B-462C-A4EC-E2B6FE281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F96C-69B3-4EE6-B971-ED19A466C8F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540557-9CD4-45B5-BE8E-E7A8CE4B1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C1B658-48D7-4B89-BEBC-CE3AFA08C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641F-8546-4CEE-963F-D80D36D84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441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419B1-1F70-4F40-82F2-24A8C1476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8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3F5805-C94B-442C-B238-DB681A673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66" indent="0">
              <a:buNone/>
              <a:defRPr sz="1625" b="1"/>
            </a:lvl2pPr>
            <a:lvl3pPr marL="742931" indent="0">
              <a:buNone/>
              <a:defRPr sz="1463" b="1"/>
            </a:lvl3pPr>
            <a:lvl4pPr marL="1114397" indent="0">
              <a:buNone/>
              <a:defRPr sz="1300" b="1"/>
            </a:lvl4pPr>
            <a:lvl5pPr marL="1485863" indent="0">
              <a:buNone/>
              <a:defRPr sz="1300" b="1"/>
            </a:lvl5pPr>
            <a:lvl6pPr marL="1857329" indent="0">
              <a:buNone/>
              <a:defRPr sz="1300" b="1"/>
            </a:lvl6pPr>
            <a:lvl7pPr marL="2228794" indent="0">
              <a:buNone/>
              <a:defRPr sz="1300" b="1"/>
            </a:lvl7pPr>
            <a:lvl8pPr marL="2600260" indent="0">
              <a:buNone/>
              <a:defRPr sz="1300" b="1"/>
            </a:lvl8pPr>
            <a:lvl9pPr marL="2971726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89FF70-F309-4695-891C-B800EB3F4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2DECE2-D0AC-48D2-B35E-1947FB24D3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66" indent="0">
              <a:buNone/>
              <a:defRPr sz="1625" b="1"/>
            </a:lvl2pPr>
            <a:lvl3pPr marL="742931" indent="0">
              <a:buNone/>
              <a:defRPr sz="1463" b="1"/>
            </a:lvl3pPr>
            <a:lvl4pPr marL="1114397" indent="0">
              <a:buNone/>
              <a:defRPr sz="1300" b="1"/>
            </a:lvl4pPr>
            <a:lvl5pPr marL="1485863" indent="0">
              <a:buNone/>
              <a:defRPr sz="1300" b="1"/>
            </a:lvl5pPr>
            <a:lvl6pPr marL="1857329" indent="0">
              <a:buNone/>
              <a:defRPr sz="1300" b="1"/>
            </a:lvl6pPr>
            <a:lvl7pPr marL="2228794" indent="0">
              <a:buNone/>
              <a:defRPr sz="1300" b="1"/>
            </a:lvl7pPr>
            <a:lvl8pPr marL="2600260" indent="0">
              <a:buNone/>
              <a:defRPr sz="1300" b="1"/>
            </a:lvl8pPr>
            <a:lvl9pPr marL="2971726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3CF4B1-496C-4193-9031-ADEFCB1ECC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1BC17F-F3E4-41FC-AFE2-3223C402A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F96C-69B3-4EE6-B971-ED19A466C8F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650683-D6B7-4256-BDEB-06FA224D9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861E65-50C5-40BC-8BBF-94CFFE0B4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641F-8546-4CEE-963F-D80D36D84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336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4DDF9-DE25-4832-B90B-AEEAEF77C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3A4964-85E6-47A7-9B65-F41862930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F96C-69B3-4EE6-B971-ED19A466C8F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B3BA24-AB87-4FB7-BD03-655397759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45C5F6-C819-45DB-A501-E562A0481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641F-8546-4CEE-963F-D80D36D84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330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677D39-A990-4CB0-AF37-6E49C6059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F96C-69B3-4EE6-B971-ED19A466C8F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2B571E-076C-4510-ADD3-4FE4B6F5B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D3AE8B-B05C-4DA4-AD43-F53D6638D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641F-8546-4CEE-963F-D80D36D84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232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D3121-452E-4601-80D0-816DB7A4D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0B968-C880-4C0C-A4B6-6A77746F7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8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4F6390-5654-42CD-A01A-59FCB3FDC0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66" indent="0">
              <a:buNone/>
              <a:defRPr sz="1138"/>
            </a:lvl2pPr>
            <a:lvl3pPr marL="742931" indent="0">
              <a:buNone/>
              <a:defRPr sz="975"/>
            </a:lvl3pPr>
            <a:lvl4pPr marL="1114397" indent="0">
              <a:buNone/>
              <a:defRPr sz="813"/>
            </a:lvl4pPr>
            <a:lvl5pPr marL="1485863" indent="0">
              <a:buNone/>
              <a:defRPr sz="813"/>
            </a:lvl5pPr>
            <a:lvl6pPr marL="1857329" indent="0">
              <a:buNone/>
              <a:defRPr sz="813"/>
            </a:lvl6pPr>
            <a:lvl7pPr marL="2228794" indent="0">
              <a:buNone/>
              <a:defRPr sz="813"/>
            </a:lvl7pPr>
            <a:lvl8pPr marL="2600260" indent="0">
              <a:buNone/>
              <a:defRPr sz="813"/>
            </a:lvl8pPr>
            <a:lvl9pPr marL="2971726" indent="0">
              <a:buNone/>
              <a:defRPr sz="8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2FB3D-6BC6-42F7-813B-2C8B3F6C6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F96C-69B3-4EE6-B971-ED19A466C8F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4F3966-E5B5-49EF-980C-3AE0300E3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5E9575-EB4C-4A10-91E1-007ADF9A6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641F-8546-4CEE-963F-D80D36D84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50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9C9B0-5914-4398-B253-12F36F30C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8739C-725F-484E-97EC-086952DBBA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8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66" indent="0">
              <a:buNone/>
              <a:defRPr sz="2275"/>
            </a:lvl2pPr>
            <a:lvl3pPr marL="742931" indent="0">
              <a:buNone/>
              <a:defRPr sz="1950"/>
            </a:lvl3pPr>
            <a:lvl4pPr marL="1114397" indent="0">
              <a:buNone/>
              <a:defRPr sz="1625"/>
            </a:lvl4pPr>
            <a:lvl5pPr marL="1485863" indent="0">
              <a:buNone/>
              <a:defRPr sz="1625"/>
            </a:lvl5pPr>
            <a:lvl6pPr marL="1857329" indent="0">
              <a:buNone/>
              <a:defRPr sz="1625"/>
            </a:lvl6pPr>
            <a:lvl7pPr marL="2228794" indent="0">
              <a:buNone/>
              <a:defRPr sz="1625"/>
            </a:lvl7pPr>
            <a:lvl8pPr marL="2600260" indent="0">
              <a:buNone/>
              <a:defRPr sz="1625"/>
            </a:lvl8pPr>
            <a:lvl9pPr marL="2971726" indent="0">
              <a:buNone/>
              <a:defRPr sz="1625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5FE4F7-1C8E-46D3-B88C-BD8CE460C4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66" indent="0">
              <a:buNone/>
              <a:defRPr sz="1138"/>
            </a:lvl2pPr>
            <a:lvl3pPr marL="742931" indent="0">
              <a:buNone/>
              <a:defRPr sz="975"/>
            </a:lvl3pPr>
            <a:lvl4pPr marL="1114397" indent="0">
              <a:buNone/>
              <a:defRPr sz="813"/>
            </a:lvl4pPr>
            <a:lvl5pPr marL="1485863" indent="0">
              <a:buNone/>
              <a:defRPr sz="813"/>
            </a:lvl5pPr>
            <a:lvl6pPr marL="1857329" indent="0">
              <a:buNone/>
              <a:defRPr sz="813"/>
            </a:lvl6pPr>
            <a:lvl7pPr marL="2228794" indent="0">
              <a:buNone/>
              <a:defRPr sz="813"/>
            </a:lvl7pPr>
            <a:lvl8pPr marL="2600260" indent="0">
              <a:buNone/>
              <a:defRPr sz="813"/>
            </a:lvl8pPr>
            <a:lvl9pPr marL="2971726" indent="0">
              <a:buNone/>
              <a:defRPr sz="8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C42F9F-A90A-431F-9D49-526452B24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F96C-69B3-4EE6-B971-ED19A466C8F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E9686-FE26-4657-8FEC-1F0AD5795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74892-F5FF-44D7-839E-33D494FBF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641F-8546-4CEE-963F-D80D36D84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84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FC195B-A7EE-4ACF-929B-48C9A95D7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B904DA-04D6-48E7-9965-5B9325959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99552C-6D8D-4FF0-97A4-F50FFA078B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CF96C-69B3-4EE6-B971-ED19A466C8FE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EBEC9-F813-428A-BC6C-223D9ED852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3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7EFB46-9E2E-4A4B-9F84-4DB34BBBEC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7641F-8546-4CEE-963F-D80D36D84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922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42931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3" indent="-185733" algn="l" defTabSz="742931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199" indent="-185733" algn="l" defTabSz="742931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64" indent="-185733" algn="l" defTabSz="742931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30" indent="-185733" algn="l" defTabSz="742931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596" indent="-185733" algn="l" defTabSz="742931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061" indent="-185733" algn="l" defTabSz="742931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27" indent="-185733" algn="l" defTabSz="742931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5993" indent="-185733" algn="l" defTabSz="742931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459" indent="-185733" algn="l" defTabSz="742931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31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66" algn="l" defTabSz="742931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31" algn="l" defTabSz="742931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397" algn="l" defTabSz="742931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863" algn="l" defTabSz="742931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29" algn="l" defTabSz="742931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4" algn="l" defTabSz="742931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260" algn="l" defTabSz="742931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726" algn="l" defTabSz="742931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1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>
            <a:extLst>
              <a:ext uri="{FF2B5EF4-FFF2-40B4-BE49-F238E27FC236}">
                <a16:creationId xmlns:a16="http://schemas.microsoft.com/office/drawing/2014/main" id="{0C427F4E-CBB0-4590-A804-22629891F5C2}"/>
              </a:ext>
            </a:extLst>
          </p:cNvPr>
          <p:cNvSpPr/>
          <p:nvPr/>
        </p:nvSpPr>
        <p:spPr>
          <a:xfrm>
            <a:off x="0" y="0"/>
            <a:ext cx="9906000" cy="677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69CAC475-3EAD-46D9-AEFE-6D5C9B455A6B}"/>
              </a:ext>
            </a:extLst>
          </p:cNvPr>
          <p:cNvSpPr/>
          <p:nvPr/>
        </p:nvSpPr>
        <p:spPr>
          <a:xfrm>
            <a:off x="8160628" y="381048"/>
            <a:ext cx="1745373" cy="64769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cxnSp>
        <p:nvCxnSpPr>
          <p:cNvPr id="43" name="Verbinder: gewinkelt 180">
            <a:extLst>
              <a:ext uri="{FF2B5EF4-FFF2-40B4-BE49-F238E27FC236}">
                <a16:creationId xmlns:a16="http://schemas.microsoft.com/office/drawing/2014/main" id="{A0F8E167-A2B6-4BDD-95C0-626336764F9A}"/>
              </a:ext>
            </a:extLst>
          </p:cNvPr>
          <p:cNvCxnSpPr>
            <a:cxnSpLocks/>
            <a:stCxn id="92" idx="2"/>
          </p:cNvCxnSpPr>
          <p:nvPr/>
        </p:nvCxnSpPr>
        <p:spPr>
          <a:xfrm rot="10800000">
            <a:off x="1345093" y="1393386"/>
            <a:ext cx="1132713" cy="392608"/>
          </a:xfrm>
          <a:prstGeom prst="bentConnector3">
            <a:avLst>
              <a:gd name="adj1" fmla="val 50000"/>
            </a:avLst>
          </a:prstGeom>
          <a:ln w="9525">
            <a:solidFill>
              <a:schemeClr val="accent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" name="Picture 108">
            <a:extLst>
              <a:ext uri="{FF2B5EF4-FFF2-40B4-BE49-F238E27FC236}">
                <a16:creationId xmlns:a16="http://schemas.microsoft.com/office/drawing/2014/main" id="{7242884C-ABC5-4D26-8A16-9832D97FB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5003" y="787883"/>
            <a:ext cx="1649696" cy="2803072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4CEA2FB-456D-4A39-8864-39ADF5BCEA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666"/>
          <a:stretch/>
        </p:blipFill>
        <p:spPr>
          <a:xfrm>
            <a:off x="232700" y="3783623"/>
            <a:ext cx="1912733" cy="2403668"/>
          </a:xfrm>
          <a:prstGeom prst="rect">
            <a:avLst/>
          </a:prstGeom>
        </p:spPr>
      </p:pic>
      <p:pic>
        <p:nvPicPr>
          <p:cNvPr id="117" name="Grafik 179" descr="Ein Bild, das Text enthält.&#10;&#10;Automatisch generierte Beschreibung">
            <a:extLst>
              <a:ext uri="{FF2B5EF4-FFF2-40B4-BE49-F238E27FC236}">
                <a16:creationId xmlns:a16="http://schemas.microsoft.com/office/drawing/2014/main" id="{476483D9-8764-4F2E-95B0-334F884BB7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9356"/>
          <a:stretch/>
        </p:blipFill>
        <p:spPr>
          <a:xfrm>
            <a:off x="305737" y="1134994"/>
            <a:ext cx="1023544" cy="2080260"/>
          </a:xfrm>
          <a:prstGeom prst="rect">
            <a:avLst/>
          </a:prstGeom>
          <a:ln w="9525">
            <a:solidFill>
              <a:schemeClr val="accent5"/>
            </a:solidFill>
          </a:ln>
        </p:spPr>
      </p:pic>
      <p:grpSp>
        <p:nvGrpSpPr>
          <p:cNvPr id="189" name="Group 188">
            <a:extLst>
              <a:ext uri="{FF2B5EF4-FFF2-40B4-BE49-F238E27FC236}">
                <a16:creationId xmlns:a16="http://schemas.microsoft.com/office/drawing/2014/main" id="{6E92FBD1-2BEE-45FD-9047-B74623150757}"/>
              </a:ext>
            </a:extLst>
          </p:cNvPr>
          <p:cNvGrpSpPr/>
          <p:nvPr/>
        </p:nvGrpSpPr>
        <p:grpSpPr>
          <a:xfrm>
            <a:off x="1463874" y="1534527"/>
            <a:ext cx="209740" cy="242374"/>
            <a:chOff x="2048644" y="944416"/>
            <a:chExt cx="258141" cy="298306"/>
          </a:xfrm>
        </p:grpSpPr>
        <p:sp>
          <p:nvSpPr>
            <p:cNvPr id="128" name="Träne 209">
              <a:extLst>
                <a:ext uri="{FF2B5EF4-FFF2-40B4-BE49-F238E27FC236}">
                  <a16:creationId xmlns:a16="http://schemas.microsoft.com/office/drawing/2014/main" id="{8940EA10-19F4-4F80-80AA-D6ACA1C4B5CB}"/>
                </a:ext>
              </a:extLst>
            </p:cNvPr>
            <p:cNvSpPr>
              <a:spLocks noChangeAspect="1"/>
            </p:cNvSpPr>
            <p:nvPr/>
          </p:nvSpPr>
          <p:spPr>
            <a:xfrm rot="10570235">
              <a:off x="2058416" y="951832"/>
              <a:ext cx="248369" cy="239952"/>
            </a:xfrm>
            <a:prstGeom prst="teardrop">
              <a:avLst/>
            </a:prstGeom>
            <a:solidFill>
              <a:srgbClr val="0085D5"/>
            </a:solidFill>
            <a:ln>
              <a:solidFill>
                <a:srgbClr val="0085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510"/>
            </a:p>
          </p:txBody>
        </p:sp>
        <p:sp>
          <p:nvSpPr>
            <p:cNvPr id="129" name="Textfeld 210">
              <a:extLst>
                <a:ext uri="{FF2B5EF4-FFF2-40B4-BE49-F238E27FC236}">
                  <a16:creationId xmlns:a16="http://schemas.microsoft.com/office/drawing/2014/main" id="{85B6FF0B-04CB-4C3C-9098-62272995BAB0}"/>
                </a:ext>
              </a:extLst>
            </p:cNvPr>
            <p:cNvSpPr txBox="1"/>
            <p:nvPr/>
          </p:nvSpPr>
          <p:spPr>
            <a:xfrm>
              <a:off x="2048644" y="944416"/>
              <a:ext cx="169958" cy="298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75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</a:rPr>
                <a:t>1</a:t>
              </a:r>
            </a:p>
          </p:txBody>
        </p:sp>
      </p:grpSp>
      <p:cxnSp>
        <p:nvCxnSpPr>
          <p:cNvPr id="121" name="Gerade Verbindung mit Pfeil 219">
            <a:extLst>
              <a:ext uri="{FF2B5EF4-FFF2-40B4-BE49-F238E27FC236}">
                <a16:creationId xmlns:a16="http://schemas.microsoft.com/office/drawing/2014/main" id="{CC4FBF97-7F99-4F14-A8C0-96E7FBA0342D}"/>
              </a:ext>
            </a:extLst>
          </p:cNvPr>
          <p:cNvCxnSpPr>
            <a:cxnSpLocks/>
            <a:endCxn id="129" idx="1"/>
          </p:cNvCxnSpPr>
          <p:nvPr/>
        </p:nvCxnSpPr>
        <p:spPr>
          <a:xfrm>
            <a:off x="1084478" y="1655714"/>
            <a:ext cx="379396" cy="0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Gerade Verbindung mit Pfeil 220">
            <a:extLst>
              <a:ext uri="{FF2B5EF4-FFF2-40B4-BE49-F238E27FC236}">
                <a16:creationId xmlns:a16="http://schemas.microsoft.com/office/drawing/2014/main" id="{064DA0E3-3660-4A17-A6F6-3B7545368E12}"/>
              </a:ext>
            </a:extLst>
          </p:cNvPr>
          <p:cNvCxnSpPr>
            <a:cxnSpLocks/>
            <a:endCxn id="192" idx="1"/>
          </p:cNvCxnSpPr>
          <p:nvPr/>
        </p:nvCxnSpPr>
        <p:spPr>
          <a:xfrm>
            <a:off x="1094858" y="1956960"/>
            <a:ext cx="369016" cy="0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Gerade Verbindung mit Pfeil 221">
            <a:extLst>
              <a:ext uri="{FF2B5EF4-FFF2-40B4-BE49-F238E27FC236}">
                <a16:creationId xmlns:a16="http://schemas.microsoft.com/office/drawing/2014/main" id="{21AB6674-332B-4CC0-9803-FAE3EEF3D06B}"/>
              </a:ext>
            </a:extLst>
          </p:cNvPr>
          <p:cNvCxnSpPr>
            <a:cxnSpLocks/>
            <a:endCxn id="195" idx="1"/>
          </p:cNvCxnSpPr>
          <p:nvPr/>
        </p:nvCxnSpPr>
        <p:spPr>
          <a:xfrm>
            <a:off x="1274176" y="2488745"/>
            <a:ext cx="189698" cy="0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feld 43">
            <a:extLst>
              <a:ext uri="{FF2B5EF4-FFF2-40B4-BE49-F238E27FC236}">
                <a16:creationId xmlns:a16="http://schemas.microsoft.com/office/drawing/2014/main" id="{70ACA3DF-8D18-48BA-8AAF-8FC0CCF83106}"/>
              </a:ext>
            </a:extLst>
          </p:cNvPr>
          <p:cNvSpPr txBox="1"/>
          <p:nvPr/>
        </p:nvSpPr>
        <p:spPr>
          <a:xfrm>
            <a:off x="6976090" y="5969507"/>
            <a:ext cx="1259691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34688"/>
            <a:r>
              <a:rPr lang="ru-RU" sz="750">
                <a:solidFill>
                  <a:schemeClr val="accent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Действия с анализами</a:t>
            </a:r>
            <a:r>
              <a:rPr lang="ru-RU" sz="750">
                <a:solidFill>
                  <a:srgbClr val="38435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ru-RU" sz="750">
                <a:solidFill>
                  <a:schemeClr val="accent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например добавление </a:t>
            </a:r>
            <a:br>
              <a:rPr lang="pl-PL" sz="750">
                <a:solidFill>
                  <a:schemeClr val="accent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ru-RU" sz="750">
                <a:solidFill>
                  <a:schemeClr val="accent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в график, остановка,</a:t>
            </a:r>
            <a:br>
              <a:rPr lang="ru-RU" sz="750">
                <a:solidFill>
                  <a:schemeClr val="accent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ru-RU" sz="750">
                <a:solidFill>
                  <a:schemeClr val="accent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удаление или перезапуск анализа.</a:t>
            </a:r>
          </a:p>
        </p:txBody>
      </p:sp>
      <p:sp>
        <p:nvSpPr>
          <p:cNvPr id="188" name="Textfeld 245">
            <a:extLst>
              <a:ext uri="{FF2B5EF4-FFF2-40B4-BE49-F238E27FC236}">
                <a16:creationId xmlns:a16="http://schemas.microsoft.com/office/drawing/2014/main" id="{46D78876-59EB-4A34-AAA6-88AEAD316AB4}"/>
              </a:ext>
            </a:extLst>
          </p:cNvPr>
          <p:cNvSpPr txBox="1"/>
          <p:nvPr/>
        </p:nvSpPr>
        <p:spPr>
          <a:xfrm>
            <a:off x="1379279" y="1156455"/>
            <a:ext cx="972230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171450" indent="-171450">
              <a:buFont typeface="Wingdings" panose="05000000000000000000" pitchFamily="2" charset="2"/>
              <a:buChar char="ü"/>
              <a:defRPr sz="675">
                <a:solidFill>
                  <a:srgbClr val="252A30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indent="0" defTabSz="334688">
              <a:buNone/>
            </a:pPr>
            <a:r>
              <a:rPr lang="ru-RU" sz="750">
                <a:solidFill>
                  <a:schemeClr val="accent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Выберите окно</a:t>
            </a:r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3EA40278-763A-43B6-9B46-408C64BDABAF}"/>
              </a:ext>
            </a:extLst>
          </p:cNvPr>
          <p:cNvGrpSpPr/>
          <p:nvPr/>
        </p:nvGrpSpPr>
        <p:grpSpPr>
          <a:xfrm>
            <a:off x="1463874" y="1835773"/>
            <a:ext cx="209740" cy="242374"/>
            <a:chOff x="2048644" y="944416"/>
            <a:chExt cx="258141" cy="298306"/>
          </a:xfrm>
        </p:grpSpPr>
        <p:sp>
          <p:nvSpPr>
            <p:cNvPr id="191" name="Träne 209">
              <a:extLst>
                <a:ext uri="{FF2B5EF4-FFF2-40B4-BE49-F238E27FC236}">
                  <a16:creationId xmlns:a16="http://schemas.microsoft.com/office/drawing/2014/main" id="{725BC0B2-03BC-44AE-B12D-5C63719709E7}"/>
                </a:ext>
              </a:extLst>
            </p:cNvPr>
            <p:cNvSpPr>
              <a:spLocks noChangeAspect="1"/>
            </p:cNvSpPr>
            <p:nvPr/>
          </p:nvSpPr>
          <p:spPr>
            <a:xfrm rot="10570235">
              <a:off x="2058416" y="951832"/>
              <a:ext cx="248369" cy="239952"/>
            </a:xfrm>
            <a:prstGeom prst="teardrop">
              <a:avLst/>
            </a:prstGeom>
            <a:solidFill>
              <a:srgbClr val="0085D5"/>
            </a:solidFill>
            <a:ln>
              <a:solidFill>
                <a:srgbClr val="0085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510"/>
            </a:p>
          </p:txBody>
        </p:sp>
        <p:sp>
          <p:nvSpPr>
            <p:cNvPr id="192" name="Textfeld 210">
              <a:extLst>
                <a:ext uri="{FF2B5EF4-FFF2-40B4-BE49-F238E27FC236}">
                  <a16:creationId xmlns:a16="http://schemas.microsoft.com/office/drawing/2014/main" id="{DAEFB368-9DCE-4097-9A2F-558EDD96CA07}"/>
                </a:ext>
              </a:extLst>
            </p:cNvPr>
            <p:cNvSpPr txBox="1"/>
            <p:nvPr/>
          </p:nvSpPr>
          <p:spPr>
            <a:xfrm>
              <a:off x="2048644" y="944416"/>
              <a:ext cx="169958" cy="298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75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</a:rPr>
                <a:t>2</a:t>
              </a:r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6EBF20EA-42FE-4C23-A779-D74246CB0043}"/>
              </a:ext>
            </a:extLst>
          </p:cNvPr>
          <p:cNvGrpSpPr/>
          <p:nvPr/>
        </p:nvGrpSpPr>
        <p:grpSpPr>
          <a:xfrm>
            <a:off x="1463874" y="2367558"/>
            <a:ext cx="209740" cy="242374"/>
            <a:chOff x="2048644" y="944416"/>
            <a:chExt cx="258141" cy="298306"/>
          </a:xfrm>
        </p:grpSpPr>
        <p:sp>
          <p:nvSpPr>
            <p:cNvPr id="194" name="Träne 209">
              <a:extLst>
                <a:ext uri="{FF2B5EF4-FFF2-40B4-BE49-F238E27FC236}">
                  <a16:creationId xmlns:a16="http://schemas.microsoft.com/office/drawing/2014/main" id="{E6E81093-E1F9-4CE5-9F97-5B6FEB2996BB}"/>
                </a:ext>
              </a:extLst>
            </p:cNvPr>
            <p:cNvSpPr>
              <a:spLocks noChangeAspect="1"/>
            </p:cNvSpPr>
            <p:nvPr/>
          </p:nvSpPr>
          <p:spPr>
            <a:xfrm rot="10570235">
              <a:off x="2058416" y="951832"/>
              <a:ext cx="248369" cy="239952"/>
            </a:xfrm>
            <a:prstGeom prst="teardrop">
              <a:avLst/>
            </a:prstGeom>
            <a:solidFill>
              <a:srgbClr val="0085D5"/>
            </a:solidFill>
            <a:ln>
              <a:solidFill>
                <a:srgbClr val="0085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510"/>
            </a:p>
          </p:txBody>
        </p:sp>
        <p:sp>
          <p:nvSpPr>
            <p:cNvPr id="195" name="Textfeld 210">
              <a:extLst>
                <a:ext uri="{FF2B5EF4-FFF2-40B4-BE49-F238E27FC236}">
                  <a16:creationId xmlns:a16="http://schemas.microsoft.com/office/drawing/2014/main" id="{D028ABCF-7E1D-4C28-88CB-3DDB03EED431}"/>
                </a:ext>
              </a:extLst>
            </p:cNvPr>
            <p:cNvSpPr txBox="1"/>
            <p:nvPr/>
          </p:nvSpPr>
          <p:spPr>
            <a:xfrm>
              <a:off x="2048644" y="944416"/>
              <a:ext cx="169958" cy="298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75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</a:rPr>
                <a:t>4</a:t>
              </a:r>
            </a:p>
          </p:txBody>
        </p:sp>
      </p:grpSp>
      <p:pic>
        <p:nvPicPr>
          <p:cNvPr id="76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848F52B-1DB1-4BF3-BD7F-B77E8B9DCA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508" y="1604560"/>
            <a:ext cx="2304204" cy="3771170"/>
          </a:xfrm>
          <a:prstGeom prst="rect">
            <a:avLst/>
          </a:prstGeom>
        </p:spPr>
      </p:pic>
      <p:cxnSp>
        <p:nvCxnSpPr>
          <p:cNvPr id="78" name="Gerader Verbinder 99">
            <a:extLst>
              <a:ext uri="{FF2B5EF4-FFF2-40B4-BE49-F238E27FC236}">
                <a16:creationId xmlns:a16="http://schemas.microsoft.com/office/drawing/2014/main" id="{D99E5DAC-93B5-4396-BEBC-0F3AEF78E7B2}"/>
              </a:ext>
            </a:extLst>
          </p:cNvPr>
          <p:cNvCxnSpPr>
            <a:cxnSpLocks/>
          </p:cNvCxnSpPr>
          <p:nvPr/>
        </p:nvCxnSpPr>
        <p:spPr>
          <a:xfrm flipV="1">
            <a:off x="3786379" y="4187129"/>
            <a:ext cx="325" cy="3"/>
          </a:xfrm>
          <a:prstGeom prst="line">
            <a:avLst/>
          </a:prstGeom>
          <a:ln w="9525">
            <a:solidFill>
              <a:srgbClr val="0085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Grafik 105">
            <a:extLst>
              <a:ext uri="{FF2B5EF4-FFF2-40B4-BE49-F238E27FC236}">
                <a16:creationId xmlns:a16="http://schemas.microsoft.com/office/drawing/2014/main" id="{48A4DF44-E245-4FCE-8271-13AD12AF9BD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092" y="4719510"/>
            <a:ext cx="258672" cy="250731"/>
          </a:xfrm>
          <a:prstGeom prst="rect">
            <a:avLst/>
          </a:prstGeom>
        </p:spPr>
      </p:pic>
      <p:pic>
        <p:nvPicPr>
          <p:cNvPr id="83" name="Grafik 108">
            <a:extLst>
              <a:ext uri="{FF2B5EF4-FFF2-40B4-BE49-F238E27FC236}">
                <a16:creationId xmlns:a16="http://schemas.microsoft.com/office/drawing/2014/main" id="{2D29342B-A58A-4164-BB43-A7B7FB38984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67" y="4010695"/>
            <a:ext cx="255527" cy="247682"/>
          </a:xfrm>
          <a:prstGeom prst="rect">
            <a:avLst/>
          </a:prstGeom>
        </p:spPr>
      </p:pic>
      <p:pic>
        <p:nvPicPr>
          <p:cNvPr id="84" name="Grafik 109">
            <a:extLst>
              <a:ext uri="{FF2B5EF4-FFF2-40B4-BE49-F238E27FC236}">
                <a16:creationId xmlns:a16="http://schemas.microsoft.com/office/drawing/2014/main" id="{3F1D0A9D-E5E9-40A8-8700-FA4C89B7A59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53453">
            <a:off x="2891424" y="2927874"/>
            <a:ext cx="235975" cy="235737"/>
          </a:xfrm>
          <a:prstGeom prst="rect">
            <a:avLst/>
          </a:prstGeom>
        </p:spPr>
      </p:pic>
      <p:sp>
        <p:nvSpPr>
          <p:cNvPr id="87" name="Ellipse 234">
            <a:extLst>
              <a:ext uri="{FF2B5EF4-FFF2-40B4-BE49-F238E27FC236}">
                <a16:creationId xmlns:a16="http://schemas.microsoft.com/office/drawing/2014/main" id="{DC5FF3BE-BBC3-46D2-AE32-6D9D33B9298D}"/>
              </a:ext>
            </a:extLst>
          </p:cNvPr>
          <p:cNvSpPr/>
          <p:nvPr/>
        </p:nvSpPr>
        <p:spPr>
          <a:xfrm>
            <a:off x="2737918" y="2945433"/>
            <a:ext cx="206184" cy="208263"/>
          </a:xfrm>
          <a:prstGeom prst="ellipse">
            <a:avLst/>
          </a:prstGeom>
          <a:noFill/>
          <a:ln w="3175">
            <a:solidFill>
              <a:srgbClr val="0085D5">
                <a:alpha val="50000"/>
              </a:srgbClr>
            </a:solidFill>
          </a:ln>
          <a:effectLst>
            <a:glow rad="88900">
              <a:srgbClr val="0085D5">
                <a:alpha val="40000"/>
              </a:srgbClr>
            </a:glow>
            <a:innerShdw blurRad="114300">
              <a:schemeClr val="accent2">
                <a:lumMod val="60000"/>
                <a:lumOff val="40000"/>
              </a:schemeClr>
            </a:innerShdw>
            <a:softEdge rad="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348"/>
          </a:p>
        </p:txBody>
      </p:sp>
      <p:sp>
        <p:nvSpPr>
          <p:cNvPr id="88" name="Ellipse 235">
            <a:extLst>
              <a:ext uri="{FF2B5EF4-FFF2-40B4-BE49-F238E27FC236}">
                <a16:creationId xmlns:a16="http://schemas.microsoft.com/office/drawing/2014/main" id="{63E16226-3E8E-452D-9852-0C26C9DFA22E}"/>
              </a:ext>
            </a:extLst>
          </p:cNvPr>
          <p:cNvSpPr/>
          <p:nvPr/>
        </p:nvSpPr>
        <p:spPr>
          <a:xfrm>
            <a:off x="3472776" y="3998436"/>
            <a:ext cx="165419" cy="158391"/>
          </a:xfrm>
          <a:prstGeom prst="ellipse">
            <a:avLst/>
          </a:prstGeom>
          <a:noFill/>
          <a:ln w="3175">
            <a:solidFill>
              <a:srgbClr val="0085D5">
                <a:alpha val="50000"/>
              </a:srgbClr>
            </a:solidFill>
          </a:ln>
          <a:effectLst>
            <a:glow rad="88900">
              <a:srgbClr val="0085D5">
                <a:alpha val="40000"/>
              </a:srgbClr>
            </a:glow>
            <a:innerShdw blurRad="114300">
              <a:schemeClr val="accent2">
                <a:lumMod val="60000"/>
                <a:lumOff val="40000"/>
              </a:schemeClr>
            </a:innerShdw>
            <a:softEdge rad="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348"/>
          </a:p>
        </p:txBody>
      </p:sp>
      <p:sp>
        <p:nvSpPr>
          <p:cNvPr id="89" name="Ellipse 236">
            <a:extLst>
              <a:ext uri="{FF2B5EF4-FFF2-40B4-BE49-F238E27FC236}">
                <a16:creationId xmlns:a16="http://schemas.microsoft.com/office/drawing/2014/main" id="{50E54A67-47C6-4E63-8EDC-67D24D727215}"/>
              </a:ext>
            </a:extLst>
          </p:cNvPr>
          <p:cNvSpPr/>
          <p:nvPr/>
        </p:nvSpPr>
        <p:spPr>
          <a:xfrm>
            <a:off x="2754464" y="4011844"/>
            <a:ext cx="165419" cy="158391"/>
          </a:xfrm>
          <a:prstGeom prst="ellipse">
            <a:avLst/>
          </a:prstGeom>
          <a:noFill/>
          <a:ln w="3175">
            <a:solidFill>
              <a:srgbClr val="0085D5">
                <a:alpha val="50000"/>
              </a:srgbClr>
            </a:solidFill>
          </a:ln>
          <a:effectLst>
            <a:glow rad="88900">
              <a:srgbClr val="0085D5">
                <a:alpha val="40000"/>
              </a:srgbClr>
            </a:glow>
            <a:innerShdw blurRad="114300">
              <a:schemeClr val="accent2">
                <a:lumMod val="60000"/>
                <a:lumOff val="40000"/>
              </a:schemeClr>
            </a:innerShdw>
            <a:softEdge rad="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348"/>
          </a:p>
        </p:txBody>
      </p:sp>
      <p:sp>
        <p:nvSpPr>
          <p:cNvPr id="90" name="Ellipse 237">
            <a:extLst>
              <a:ext uri="{FF2B5EF4-FFF2-40B4-BE49-F238E27FC236}">
                <a16:creationId xmlns:a16="http://schemas.microsoft.com/office/drawing/2014/main" id="{CB60FA88-8F13-4432-9D6E-943A445DA507}"/>
              </a:ext>
            </a:extLst>
          </p:cNvPr>
          <p:cNvSpPr/>
          <p:nvPr/>
        </p:nvSpPr>
        <p:spPr>
          <a:xfrm>
            <a:off x="2786823" y="4645816"/>
            <a:ext cx="183731" cy="204549"/>
          </a:xfrm>
          <a:prstGeom prst="ellipse">
            <a:avLst/>
          </a:prstGeom>
          <a:noFill/>
          <a:ln w="3175">
            <a:solidFill>
              <a:srgbClr val="0085D5">
                <a:alpha val="50000"/>
              </a:srgbClr>
            </a:solidFill>
          </a:ln>
          <a:effectLst>
            <a:glow rad="88900">
              <a:srgbClr val="0085D5">
                <a:alpha val="40000"/>
              </a:srgbClr>
            </a:glow>
            <a:innerShdw blurRad="114300">
              <a:schemeClr val="accent2">
                <a:lumMod val="60000"/>
                <a:lumOff val="40000"/>
              </a:schemeClr>
            </a:innerShdw>
            <a:softEdge rad="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348"/>
          </a:p>
        </p:txBody>
      </p:sp>
      <p:pic>
        <p:nvPicPr>
          <p:cNvPr id="81" name="Grafik 106">
            <a:extLst>
              <a:ext uri="{FF2B5EF4-FFF2-40B4-BE49-F238E27FC236}">
                <a16:creationId xmlns:a16="http://schemas.microsoft.com/office/drawing/2014/main" id="{B7CA7CCD-DA69-427A-91C7-A63313531A5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643" y="2311225"/>
            <a:ext cx="255527" cy="247682"/>
          </a:xfrm>
          <a:prstGeom prst="rect">
            <a:avLst/>
          </a:prstGeom>
        </p:spPr>
      </p:pic>
      <p:sp>
        <p:nvSpPr>
          <p:cNvPr id="91" name="Ellipse 239">
            <a:extLst>
              <a:ext uri="{FF2B5EF4-FFF2-40B4-BE49-F238E27FC236}">
                <a16:creationId xmlns:a16="http://schemas.microsoft.com/office/drawing/2014/main" id="{F32D6D22-A7F5-4598-BA4D-15AC0F1E20A7}"/>
              </a:ext>
            </a:extLst>
          </p:cNvPr>
          <p:cNvSpPr/>
          <p:nvPr/>
        </p:nvSpPr>
        <p:spPr>
          <a:xfrm>
            <a:off x="4031954" y="2286250"/>
            <a:ext cx="165419" cy="158391"/>
          </a:xfrm>
          <a:prstGeom prst="ellipse">
            <a:avLst/>
          </a:prstGeom>
          <a:noFill/>
          <a:ln w="3175">
            <a:solidFill>
              <a:srgbClr val="0085D5">
                <a:alpha val="50000"/>
              </a:srgbClr>
            </a:solidFill>
          </a:ln>
          <a:effectLst>
            <a:glow rad="88900">
              <a:srgbClr val="0085D5">
                <a:alpha val="40000"/>
              </a:srgbClr>
            </a:glow>
            <a:innerShdw blurRad="114300">
              <a:schemeClr val="accent2">
                <a:lumMod val="60000"/>
                <a:lumOff val="40000"/>
              </a:schemeClr>
            </a:innerShdw>
            <a:softEdge rad="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348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E92E199-3191-422F-B9A5-B6B7271CB3CE}"/>
              </a:ext>
            </a:extLst>
          </p:cNvPr>
          <p:cNvGrpSpPr/>
          <p:nvPr/>
        </p:nvGrpSpPr>
        <p:grpSpPr>
          <a:xfrm>
            <a:off x="2477805" y="1679570"/>
            <a:ext cx="282371" cy="292962"/>
            <a:chOff x="3449496" y="729869"/>
            <a:chExt cx="438081" cy="461422"/>
          </a:xfrm>
        </p:grpSpPr>
        <p:pic>
          <p:nvPicPr>
            <p:cNvPr id="82" name="Grafik 107">
              <a:extLst>
                <a:ext uri="{FF2B5EF4-FFF2-40B4-BE49-F238E27FC236}">
                  <a16:creationId xmlns:a16="http://schemas.microsoft.com/office/drawing/2014/main" id="{E63BBA6A-2804-492D-829C-F12070AE6F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4236" y="863272"/>
              <a:ext cx="333341" cy="328019"/>
            </a:xfrm>
            <a:prstGeom prst="rect">
              <a:avLst/>
            </a:prstGeom>
          </p:spPr>
        </p:pic>
        <p:sp>
          <p:nvSpPr>
            <p:cNvPr id="92" name="Ellipse 240">
              <a:extLst>
                <a:ext uri="{FF2B5EF4-FFF2-40B4-BE49-F238E27FC236}">
                  <a16:creationId xmlns:a16="http://schemas.microsoft.com/office/drawing/2014/main" id="{5CC9B3A2-D2C5-4238-93D9-FEDB2FD6D0BB}"/>
                </a:ext>
              </a:extLst>
            </p:cNvPr>
            <p:cNvSpPr/>
            <p:nvPr/>
          </p:nvSpPr>
          <p:spPr>
            <a:xfrm>
              <a:off x="3449496" y="729869"/>
              <a:ext cx="333340" cy="335239"/>
            </a:xfrm>
            <a:prstGeom prst="ellipse">
              <a:avLst/>
            </a:prstGeom>
            <a:noFill/>
            <a:ln w="3175">
              <a:solidFill>
                <a:srgbClr val="0085D5">
                  <a:alpha val="50000"/>
                </a:srgbClr>
              </a:solidFill>
            </a:ln>
            <a:effectLst>
              <a:glow rad="88900">
                <a:srgbClr val="0085D5">
                  <a:alpha val="40000"/>
                </a:srgbClr>
              </a:glow>
              <a:innerShdw blurRad="114300">
                <a:schemeClr val="accent2">
                  <a:lumMod val="60000"/>
                  <a:lumOff val="40000"/>
                </a:schemeClr>
              </a:innerShdw>
              <a:softEdge rad="0"/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3348"/>
            </a:p>
          </p:txBody>
        </p:sp>
      </p:grpSp>
      <p:pic>
        <p:nvPicPr>
          <p:cNvPr id="241" name="Grafik 109">
            <a:extLst>
              <a:ext uri="{FF2B5EF4-FFF2-40B4-BE49-F238E27FC236}">
                <a16:creationId xmlns:a16="http://schemas.microsoft.com/office/drawing/2014/main" id="{06495BEF-4E65-4950-AD45-6F4E001B754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53453">
            <a:off x="3560939" y="3985962"/>
            <a:ext cx="235975" cy="235737"/>
          </a:xfrm>
          <a:prstGeom prst="rect">
            <a:avLst/>
          </a:prstGeom>
        </p:spPr>
      </p:pic>
      <p:cxnSp>
        <p:nvCxnSpPr>
          <p:cNvPr id="245" name="Connector: Elbow 244">
            <a:extLst>
              <a:ext uri="{FF2B5EF4-FFF2-40B4-BE49-F238E27FC236}">
                <a16:creationId xmlns:a16="http://schemas.microsoft.com/office/drawing/2014/main" id="{2A6D9669-BB84-44BE-8980-9127E329E8E8}"/>
              </a:ext>
            </a:extLst>
          </p:cNvPr>
          <p:cNvCxnSpPr>
            <a:cxnSpLocks/>
            <a:stCxn id="241" idx="1"/>
          </p:cNvCxnSpPr>
          <p:nvPr/>
        </p:nvCxnSpPr>
        <p:spPr>
          <a:xfrm rot="16200000" flipH="1">
            <a:off x="4222360" y="3567508"/>
            <a:ext cx="204229" cy="1450692"/>
          </a:xfrm>
          <a:prstGeom prst="bentConnector2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E4BD2F88-57EC-4952-828A-3E403A60140F}"/>
              </a:ext>
            </a:extLst>
          </p:cNvPr>
          <p:cNvCxnSpPr>
            <a:cxnSpLocks/>
          </p:cNvCxnSpPr>
          <p:nvPr/>
        </p:nvCxnSpPr>
        <p:spPr>
          <a:xfrm>
            <a:off x="232700" y="6187426"/>
            <a:ext cx="1912733" cy="0"/>
          </a:xfrm>
          <a:prstGeom prst="line">
            <a:avLst/>
          </a:prstGeom>
          <a:ln w="12700">
            <a:solidFill>
              <a:schemeClr val="accent1">
                <a:lumMod val="20000"/>
                <a:lumOff val="8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C964306-E5F0-48DC-A8DB-53D7DB432225}"/>
              </a:ext>
            </a:extLst>
          </p:cNvPr>
          <p:cNvSpPr txBox="1"/>
          <p:nvPr/>
        </p:nvSpPr>
        <p:spPr>
          <a:xfrm>
            <a:off x="203433" y="241906"/>
            <a:ext cx="79571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>
                <a:latin typeface="Roboto Light" panose="02000000000000000000" pitchFamily="2" charset="0"/>
                <a:ea typeface="Roboto Light" panose="02000000000000000000" pitchFamily="2" charset="0"/>
              </a:rPr>
              <a:t>Краткое руководство по началу работы с планировщиком проб</a:t>
            </a:r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8E563495-C815-4874-AE94-BA8E23D3DF1A}"/>
              </a:ext>
            </a:extLst>
          </p:cNvPr>
          <p:cNvGrpSpPr/>
          <p:nvPr/>
        </p:nvGrpSpPr>
        <p:grpSpPr>
          <a:xfrm>
            <a:off x="1770053" y="3760932"/>
            <a:ext cx="268782" cy="317459"/>
            <a:chOff x="497107" y="3114981"/>
            <a:chExt cx="330808" cy="390718"/>
          </a:xfrm>
        </p:grpSpPr>
        <p:sp>
          <p:nvSpPr>
            <p:cNvPr id="132" name="Träne 74">
              <a:extLst>
                <a:ext uri="{FF2B5EF4-FFF2-40B4-BE49-F238E27FC236}">
                  <a16:creationId xmlns:a16="http://schemas.microsoft.com/office/drawing/2014/main" id="{0125EBBF-C154-412B-B869-2EB0A78104DC}"/>
                </a:ext>
              </a:extLst>
            </p:cNvPr>
            <p:cNvSpPr/>
            <p:nvPr/>
          </p:nvSpPr>
          <p:spPr>
            <a:xfrm rot="10570235">
              <a:off x="497107" y="3124409"/>
              <a:ext cx="330808" cy="319049"/>
            </a:xfrm>
            <a:prstGeom prst="teardrop">
              <a:avLst/>
            </a:prstGeom>
            <a:solidFill>
              <a:srgbClr val="0085D5"/>
            </a:solidFill>
            <a:ln>
              <a:solidFill>
                <a:srgbClr val="0085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510"/>
            </a:p>
          </p:txBody>
        </p:sp>
        <p:sp>
          <p:nvSpPr>
            <p:cNvPr id="133" name="Textfeld 75">
              <a:extLst>
                <a:ext uri="{FF2B5EF4-FFF2-40B4-BE49-F238E27FC236}">
                  <a16:creationId xmlns:a16="http://schemas.microsoft.com/office/drawing/2014/main" id="{A9E41C46-10CB-4FD1-B30C-D6518F84D5BF}"/>
                </a:ext>
              </a:extLst>
            </p:cNvPr>
            <p:cNvSpPr txBox="1"/>
            <p:nvPr/>
          </p:nvSpPr>
          <p:spPr>
            <a:xfrm>
              <a:off x="509946" y="3114981"/>
              <a:ext cx="170046" cy="3907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63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</a:rPr>
                <a:t>3</a:t>
              </a: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BA28E4E9-91A8-49E1-8528-A236327C66FB}"/>
              </a:ext>
            </a:extLst>
          </p:cNvPr>
          <p:cNvGrpSpPr/>
          <p:nvPr/>
        </p:nvGrpSpPr>
        <p:grpSpPr>
          <a:xfrm>
            <a:off x="6092053" y="815495"/>
            <a:ext cx="268782" cy="317459"/>
            <a:chOff x="649507" y="3887584"/>
            <a:chExt cx="330808" cy="390718"/>
          </a:xfrm>
        </p:grpSpPr>
        <p:sp>
          <p:nvSpPr>
            <p:cNvPr id="157" name="Träne 74">
              <a:extLst>
                <a:ext uri="{FF2B5EF4-FFF2-40B4-BE49-F238E27FC236}">
                  <a16:creationId xmlns:a16="http://schemas.microsoft.com/office/drawing/2014/main" id="{EACD2FD0-72E4-4F69-B6B0-1C2A520E5CF2}"/>
                </a:ext>
              </a:extLst>
            </p:cNvPr>
            <p:cNvSpPr/>
            <p:nvPr/>
          </p:nvSpPr>
          <p:spPr>
            <a:xfrm rot="10570235">
              <a:off x="649507" y="3897012"/>
              <a:ext cx="330808" cy="319049"/>
            </a:xfrm>
            <a:prstGeom prst="teardrop">
              <a:avLst/>
            </a:prstGeom>
            <a:solidFill>
              <a:srgbClr val="0085D5"/>
            </a:solidFill>
            <a:ln>
              <a:solidFill>
                <a:srgbClr val="0085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510"/>
            </a:p>
          </p:txBody>
        </p:sp>
        <p:sp>
          <p:nvSpPr>
            <p:cNvPr id="158" name="Textfeld 75">
              <a:extLst>
                <a:ext uri="{FF2B5EF4-FFF2-40B4-BE49-F238E27FC236}">
                  <a16:creationId xmlns:a16="http://schemas.microsoft.com/office/drawing/2014/main" id="{CEEEC47B-5551-42AC-8E27-4688040A7ACA}"/>
                </a:ext>
              </a:extLst>
            </p:cNvPr>
            <p:cNvSpPr txBox="1"/>
            <p:nvPr/>
          </p:nvSpPr>
          <p:spPr>
            <a:xfrm>
              <a:off x="662346" y="3887584"/>
              <a:ext cx="170046" cy="3907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63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</a:rPr>
                <a:t>4</a:t>
              </a:r>
            </a:p>
          </p:txBody>
        </p:sp>
      </p:grpSp>
      <p:cxnSp>
        <p:nvCxnSpPr>
          <p:cNvPr id="171" name="Connector: Elbow 170">
            <a:extLst>
              <a:ext uri="{FF2B5EF4-FFF2-40B4-BE49-F238E27FC236}">
                <a16:creationId xmlns:a16="http://schemas.microsoft.com/office/drawing/2014/main" id="{0D36DC8F-7647-4105-B71F-F2F4C2DA73E5}"/>
              </a:ext>
            </a:extLst>
          </p:cNvPr>
          <p:cNvCxnSpPr>
            <a:cxnSpLocks/>
            <a:stCxn id="90" idx="0"/>
          </p:cNvCxnSpPr>
          <p:nvPr/>
        </p:nvCxnSpPr>
        <p:spPr>
          <a:xfrm rot="16200000" flipV="1">
            <a:off x="2431418" y="4198545"/>
            <a:ext cx="161287" cy="73325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Connector: Elbow 173">
            <a:extLst>
              <a:ext uri="{FF2B5EF4-FFF2-40B4-BE49-F238E27FC236}">
                <a16:creationId xmlns:a16="http://schemas.microsoft.com/office/drawing/2014/main" id="{A1DC12E2-0987-40DE-B11D-FDEDCE093278}"/>
              </a:ext>
            </a:extLst>
          </p:cNvPr>
          <p:cNvCxnSpPr>
            <a:cxnSpLocks/>
            <a:stCxn id="87" idx="4"/>
            <a:endCxn id="112" idx="0"/>
          </p:cNvCxnSpPr>
          <p:nvPr/>
        </p:nvCxnSpPr>
        <p:spPr>
          <a:xfrm rot="5400000">
            <a:off x="1700076" y="2642688"/>
            <a:ext cx="629927" cy="1651943"/>
          </a:xfrm>
          <a:prstGeom prst="bentConnector3">
            <a:avLst>
              <a:gd name="adj1" fmla="val 50000"/>
            </a:avLst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Connector: Elbow 168">
            <a:extLst>
              <a:ext uri="{FF2B5EF4-FFF2-40B4-BE49-F238E27FC236}">
                <a16:creationId xmlns:a16="http://schemas.microsoft.com/office/drawing/2014/main" id="{2A7BA010-68E4-4A17-A3DF-7AC6D298FE03}"/>
              </a:ext>
            </a:extLst>
          </p:cNvPr>
          <p:cNvCxnSpPr>
            <a:cxnSpLocks/>
            <a:endCxn id="112" idx="0"/>
          </p:cNvCxnSpPr>
          <p:nvPr/>
        </p:nvCxnSpPr>
        <p:spPr>
          <a:xfrm rot="10800000">
            <a:off x="1189067" y="3783623"/>
            <a:ext cx="1655030" cy="194010"/>
          </a:xfrm>
          <a:prstGeom prst="bentConnector4">
            <a:avLst>
              <a:gd name="adj1" fmla="val 263"/>
              <a:gd name="adj2" fmla="val 260676"/>
            </a:avLst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feld 46">
            <a:extLst>
              <a:ext uri="{FF2B5EF4-FFF2-40B4-BE49-F238E27FC236}">
                <a16:creationId xmlns:a16="http://schemas.microsoft.com/office/drawing/2014/main" id="{BBEF6CDA-BDBA-4F2A-8DB9-1C763594BF15}"/>
              </a:ext>
            </a:extLst>
          </p:cNvPr>
          <p:cNvSpPr txBox="1"/>
          <p:nvPr/>
        </p:nvSpPr>
        <p:spPr>
          <a:xfrm>
            <a:off x="6990932" y="4000897"/>
            <a:ext cx="9842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34688">
              <a:tabLst>
                <a:tab pos="0" algn="l"/>
              </a:tabLst>
            </a:pPr>
            <a:r>
              <a:rPr lang="ru-RU" sz="750">
                <a:solidFill>
                  <a:schemeClr val="accent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Создание анализов</a:t>
            </a:r>
          </a:p>
        </p:txBody>
      </p:sp>
      <p:sp>
        <p:nvSpPr>
          <p:cNvPr id="149" name="Textfeld 70">
            <a:extLst>
              <a:ext uri="{FF2B5EF4-FFF2-40B4-BE49-F238E27FC236}">
                <a16:creationId xmlns:a16="http://schemas.microsoft.com/office/drawing/2014/main" id="{A7A17D96-E4D3-4102-9FFD-E9B4B15EB9D8}"/>
              </a:ext>
            </a:extLst>
          </p:cNvPr>
          <p:cNvSpPr txBox="1"/>
          <p:nvPr/>
        </p:nvSpPr>
        <p:spPr>
          <a:xfrm>
            <a:off x="6979812" y="4749567"/>
            <a:ext cx="11808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171450" indent="-171450">
              <a:buFont typeface="Wingdings" panose="05000000000000000000" pitchFamily="2" charset="2"/>
              <a:buChar char="ü"/>
              <a:defRPr sz="675">
                <a:solidFill>
                  <a:srgbClr val="252A30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indent="0" defTabSz="334688">
              <a:buNone/>
            </a:pPr>
            <a:r>
              <a:rPr lang="ru-RU" sz="750">
                <a:solidFill>
                  <a:schemeClr val="accent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Редактирование положения виалы</a:t>
            </a:r>
          </a:p>
        </p:txBody>
      </p:sp>
      <p:sp>
        <p:nvSpPr>
          <p:cNvPr id="150" name="Textfeld 14">
            <a:extLst>
              <a:ext uri="{FF2B5EF4-FFF2-40B4-BE49-F238E27FC236}">
                <a16:creationId xmlns:a16="http://schemas.microsoft.com/office/drawing/2014/main" id="{386DED7C-995E-4A34-A9F4-B23E2EB83122}"/>
              </a:ext>
            </a:extLst>
          </p:cNvPr>
          <p:cNvSpPr txBox="1"/>
          <p:nvPr/>
        </p:nvSpPr>
        <p:spPr>
          <a:xfrm>
            <a:off x="6974015" y="5349384"/>
            <a:ext cx="113400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34688"/>
            <a:r>
              <a:rPr lang="ru-RU" sz="750">
                <a:solidFill>
                  <a:schemeClr val="accent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Просмотр </a:t>
            </a:r>
            <a:br>
              <a:rPr lang="pl-PL" sz="750">
                <a:solidFill>
                  <a:schemeClr val="accent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</a:br>
            <a:r>
              <a:rPr lang="ru-RU" sz="750">
                <a:solidFill>
                  <a:schemeClr val="accent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и редактирование параметров анализа</a:t>
            </a:r>
          </a:p>
        </p:txBody>
      </p:sp>
      <p:pic>
        <p:nvPicPr>
          <p:cNvPr id="65" name="Grafik 20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831B288C-D9DF-4446-A5E1-EDA519DAB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82" y="3514077"/>
            <a:ext cx="1719195" cy="2920830"/>
          </a:xfrm>
          <a:prstGeom prst="rect">
            <a:avLst/>
          </a:prstGeom>
        </p:spPr>
      </p:pic>
      <p:sp>
        <p:nvSpPr>
          <p:cNvPr id="69" name="Ellipse 239">
            <a:extLst>
              <a:ext uri="{FF2B5EF4-FFF2-40B4-BE49-F238E27FC236}">
                <a16:creationId xmlns:a16="http://schemas.microsoft.com/office/drawing/2014/main" id="{81344C57-FD58-4AAF-9F3C-39E76E8FA17E}"/>
              </a:ext>
            </a:extLst>
          </p:cNvPr>
          <p:cNvSpPr/>
          <p:nvPr/>
        </p:nvSpPr>
        <p:spPr>
          <a:xfrm>
            <a:off x="5085616" y="3872581"/>
            <a:ext cx="195596" cy="190132"/>
          </a:xfrm>
          <a:prstGeom prst="ellipse">
            <a:avLst/>
          </a:prstGeom>
          <a:noFill/>
          <a:ln w="3175">
            <a:solidFill>
              <a:srgbClr val="0085D5">
                <a:alpha val="50000"/>
              </a:srgbClr>
            </a:solidFill>
          </a:ln>
          <a:effectLst>
            <a:glow rad="88900">
              <a:srgbClr val="0085D5">
                <a:alpha val="40000"/>
              </a:srgbClr>
            </a:glow>
            <a:innerShdw blurRad="114300">
              <a:schemeClr val="accent2">
                <a:lumMod val="60000"/>
                <a:lumOff val="40000"/>
              </a:schemeClr>
            </a:innerShdw>
            <a:softEdge rad="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348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B4109C4-D42D-4984-8190-3EC68543887E}"/>
              </a:ext>
            </a:extLst>
          </p:cNvPr>
          <p:cNvGrpSpPr/>
          <p:nvPr/>
        </p:nvGrpSpPr>
        <p:grpSpPr>
          <a:xfrm>
            <a:off x="5986856" y="6054824"/>
            <a:ext cx="270147" cy="343913"/>
            <a:chOff x="7792400" y="6200232"/>
            <a:chExt cx="381327" cy="473911"/>
          </a:xfrm>
        </p:grpSpPr>
        <p:pic>
          <p:nvPicPr>
            <p:cNvPr id="96" name="Grafik 107">
              <a:extLst>
                <a:ext uri="{FF2B5EF4-FFF2-40B4-BE49-F238E27FC236}">
                  <a16:creationId xmlns:a16="http://schemas.microsoft.com/office/drawing/2014/main" id="{7C0C94F4-15C3-4243-8258-EE283506B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1927" y="6300984"/>
              <a:ext cx="371800" cy="373159"/>
            </a:xfrm>
            <a:prstGeom prst="rect">
              <a:avLst/>
            </a:prstGeom>
          </p:spPr>
        </p:pic>
        <p:sp>
          <p:nvSpPr>
            <p:cNvPr id="97" name="Ellipse 240">
              <a:extLst>
                <a:ext uri="{FF2B5EF4-FFF2-40B4-BE49-F238E27FC236}">
                  <a16:creationId xmlns:a16="http://schemas.microsoft.com/office/drawing/2014/main" id="{45FD8D31-8A11-43F6-B233-B3195BC5C547}"/>
                </a:ext>
              </a:extLst>
            </p:cNvPr>
            <p:cNvSpPr/>
            <p:nvPr/>
          </p:nvSpPr>
          <p:spPr>
            <a:xfrm>
              <a:off x="7792400" y="6200232"/>
              <a:ext cx="319299" cy="327521"/>
            </a:xfrm>
            <a:prstGeom prst="ellipse">
              <a:avLst/>
            </a:prstGeom>
            <a:noFill/>
            <a:ln w="3175">
              <a:solidFill>
                <a:srgbClr val="0085D5">
                  <a:alpha val="50000"/>
                </a:srgbClr>
              </a:solidFill>
            </a:ln>
            <a:effectLst>
              <a:glow rad="88900">
                <a:srgbClr val="0085D5">
                  <a:alpha val="40000"/>
                </a:srgbClr>
              </a:glow>
              <a:innerShdw blurRad="114300">
                <a:schemeClr val="accent2">
                  <a:lumMod val="60000"/>
                  <a:lumOff val="40000"/>
                </a:schemeClr>
              </a:innerShdw>
              <a:softEdge rad="0"/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3348"/>
            </a:p>
          </p:txBody>
        </p:sp>
      </p:grpSp>
      <p:sp>
        <p:nvSpPr>
          <p:cNvPr id="99" name="Ellipse 234">
            <a:extLst>
              <a:ext uri="{FF2B5EF4-FFF2-40B4-BE49-F238E27FC236}">
                <a16:creationId xmlns:a16="http://schemas.microsoft.com/office/drawing/2014/main" id="{153E1D67-EB2A-4F94-9642-9B3F4754EE81}"/>
              </a:ext>
            </a:extLst>
          </p:cNvPr>
          <p:cNvSpPr/>
          <p:nvPr/>
        </p:nvSpPr>
        <p:spPr>
          <a:xfrm>
            <a:off x="6611234" y="5457553"/>
            <a:ext cx="234422" cy="246011"/>
          </a:xfrm>
          <a:prstGeom prst="ellipse">
            <a:avLst/>
          </a:prstGeom>
          <a:noFill/>
          <a:ln w="3175">
            <a:solidFill>
              <a:srgbClr val="0085D5">
                <a:alpha val="50000"/>
              </a:srgbClr>
            </a:solidFill>
          </a:ln>
          <a:effectLst>
            <a:glow rad="88900">
              <a:srgbClr val="0085D5">
                <a:alpha val="40000"/>
              </a:srgbClr>
            </a:glow>
            <a:innerShdw blurRad="114300">
              <a:schemeClr val="accent2">
                <a:lumMod val="60000"/>
                <a:lumOff val="40000"/>
              </a:schemeClr>
            </a:innerShdw>
            <a:softEdge rad="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348"/>
          </a:p>
        </p:txBody>
      </p:sp>
      <p:cxnSp>
        <p:nvCxnSpPr>
          <p:cNvPr id="199" name="Connector: Elbow 198">
            <a:extLst>
              <a:ext uri="{FF2B5EF4-FFF2-40B4-BE49-F238E27FC236}">
                <a16:creationId xmlns:a16="http://schemas.microsoft.com/office/drawing/2014/main" id="{559D314A-A0D7-4C69-B179-C98EEE3B19FE}"/>
              </a:ext>
            </a:extLst>
          </p:cNvPr>
          <p:cNvCxnSpPr>
            <a:cxnSpLocks/>
          </p:cNvCxnSpPr>
          <p:nvPr/>
        </p:nvCxnSpPr>
        <p:spPr>
          <a:xfrm>
            <a:off x="5183414" y="4031381"/>
            <a:ext cx="1832078" cy="72589"/>
          </a:xfrm>
          <a:prstGeom prst="bentConnector3">
            <a:avLst>
              <a:gd name="adj1" fmla="val 89"/>
            </a:avLst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" name="Grafik 109">
            <a:extLst>
              <a:ext uri="{FF2B5EF4-FFF2-40B4-BE49-F238E27FC236}">
                <a16:creationId xmlns:a16="http://schemas.microsoft.com/office/drawing/2014/main" id="{5DF196DF-BEAB-4E30-B78B-D97F3F6C155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53453">
            <a:off x="6417154" y="4789332"/>
            <a:ext cx="191011" cy="210458"/>
          </a:xfrm>
          <a:prstGeom prst="rect">
            <a:avLst/>
          </a:prstGeom>
        </p:spPr>
      </p:pic>
      <p:sp>
        <p:nvSpPr>
          <p:cNvPr id="103" name="Ellipse 234">
            <a:extLst>
              <a:ext uri="{FF2B5EF4-FFF2-40B4-BE49-F238E27FC236}">
                <a16:creationId xmlns:a16="http://schemas.microsoft.com/office/drawing/2014/main" id="{786E2A3F-8EB0-4664-AFF1-A36F7F789F0D}"/>
              </a:ext>
            </a:extLst>
          </p:cNvPr>
          <p:cNvSpPr/>
          <p:nvPr/>
        </p:nvSpPr>
        <p:spPr>
          <a:xfrm>
            <a:off x="6241009" y="4775100"/>
            <a:ext cx="234422" cy="246011"/>
          </a:xfrm>
          <a:prstGeom prst="ellipse">
            <a:avLst/>
          </a:prstGeom>
          <a:noFill/>
          <a:ln w="3175">
            <a:solidFill>
              <a:srgbClr val="0085D5">
                <a:alpha val="50000"/>
              </a:srgbClr>
            </a:solidFill>
          </a:ln>
          <a:effectLst>
            <a:glow rad="88900">
              <a:srgbClr val="0085D5">
                <a:alpha val="40000"/>
              </a:srgbClr>
            </a:glow>
            <a:innerShdw blurRad="114300">
              <a:schemeClr val="accent2">
                <a:lumMod val="60000"/>
                <a:lumOff val="40000"/>
              </a:schemeClr>
            </a:innerShdw>
            <a:softEdge rad="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348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1065DA88-DA87-40F7-AE1C-02DF48F92CD8}"/>
              </a:ext>
            </a:extLst>
          </p:cNvPr>
          <p:cNvGrpSpPr/>
          <p:nvPr/>
        </p:nvGrpSpPr>
        <p:grpSpPr>
          <a:xfrm>
            <a:off x="5090948" y="3189535"/>
            <a:ext cx="268782" cy="317459"/>
            <a:chOff x="517677" y="2397659"/>
            <a:chExt cx="330808" cy="390718"/>
          </a:xfrm>
        </p:grpSpPr>
        <p:sp>
          <p:nvSpPr>
            <p:cNvPr id="106" name="Träne 74">
              <a:extLst>
                <a:ext uri="{FF2B5EF4-FFF2-40B4-BE49-F238E27FC236}">
                  <a16:creationId xmlns:a16="http://schemas.microsoft.com/office/drawing/2014/main" id="{12AF048A-5E41-480F-BB0D-D3EB3C58700F}"/>
                </a:ext>
              </a:extLst>
            </p:cNvPr>
            <p:cNvSpPr/>
            <p:nvPr/>
          </p:nvSpPr>
          <p:spPr>
            <a:xfrm rot="10570235">
              <a:off x="517677" y="2407087"/>
              <a:ext cx="330808" cy="319049"/>
            </a:xfrm>
            <a:prstGeom prst="teardrop">
              <a:avLst/>
            </a:prstGeom>
            <a:solidFill>
              <a:srgbClr val="0085D5"/>
            </a:solidFill>
            <a:ln>
              <a:solidFill>
                <a:srgbClr val="0085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510"/>
            </a:p>
          </p:txBody>
        </p:sp>
        <p:sp>
          <p:nvSpPr>
            <p:cNvPr id="107" name="Textfeld 75">
              <a:extLst>
                <a:ext uri="{FF2B5EF4-FFF2-40B4-BE49-F238E27FC236}">
                  <a16:creationId xmlns:a16="http://schemas.microsoft.com/office/drawing/2014/main" id="{4FADA872-CBEB-4D26-885D-E93464162EC3}"/>
                </a:ext>
              </a:extLst>
            </p:cNvPr>
            <p:cNvSpPr txBox="1"/>
            <p:nvPr/>
          </p:nvSpPr>
          <p:spPr>
            <a:xfrm>
              <a:off x="530516" y="2397659"/>
              <a:ext cx="170046" cy="3907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63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</a:rPr>
                <a:t>2</a:t>
              </a:r>
            </a:p>
          </p:txBody>
        </p:sp>
      </p:grpSp>
      <p:cxnSp>
        <p:nvCxnSpPr>
          <p:cNvPr id="219" name="Straight Arrow Connector 218">
            <a:extLst>
              <a:ext uri="{FF2B5EF4-FFF2-40B4-BE49-F238E27FC236}">
                <a16:creationId xmlns:a16="http://schemas.microsoft.com/office/drawing/2014/main" id="{4C653C1C-9F29-4559-9913-4E3A0AEE6AE5}"/>
              </a:ext>
            </a:extLst>
          </p:cNvPr>
          <p:cNvCxnSpPr>
            <a:cxnSpLocks/>
            <a:endCxn id="149" idx="1"/>
          </p:cNvCxnSpPr>
          <p:nvPr/>
        </p:nvCxnSpPr>
        <p:spPr>
          <a:xfrm>
            <a:off x="6529313" y="4854030"/>
            <a:ext cx="450499" cy="5712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4" name="Grafik 109">
            <a:extLst>
              <a:ext uri="{FF2B5EF4-FFF2-40B4-BE49-F238E27FC236}">
                <a16:creationId xmlns:a16="http://schemas.microsoft.com/office/drawing/2014/main" id="{66895D5C-3926-453D-A94B-EC1DF4B9DB3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53453">
            <a:off x="6689593" y="5598335"/>
            <a:ext cx="191011" cy="210458"/>
          </a:xfrm>
          <a:prstGeom prst="rect">
            <a:avLst/>
          </a:prstGeom>
        </p:spPr>
      </p:pic>
      <p:pic>
        <p:nvPicPr>
          <p:cNvPr id="79" name="Grafik 106">
            <a:extLst>
              <a:ext uri="{FF2B5EF4-FFF2-40B4-BE49-F238E27FC236}">
                <a16:creationId xmlns:a16="http://schemas.microsoft.com/office/drawing/2014/main" id="{0B2B93DA-6413-4BB6-8D71-0A4A526F5BD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400" y="6100788"/>
            <a:ext cx="242348" cy="297949"/>
          </a:xfrm>
          <a:prstGeom prst="rect">
            <a:avLst/>
          </a:prstGeom>
        </p:spPr>
      </p:pic>
      <p:grpSp>
        <p:nvGrpSpPr>
          <p:cNvPr id="182" name="Group 181">
            <a:extLst>
              <a:ext uri="{FF2B5EF4-FFF2-40B4-BE49-F238E27FC236}">
                <a16:creationId xmlns:a16="http://schemas.microsoft.com/office/drawing/2014/main" id="{39BF4170-78DB-41F3-AEE8-2F9161F00E26}"/>
              </a:ext>
            </a:extLst>
          </p:cNvPr>
          <p:cNvGrpSpPr/>
          <p:nvPr/>
        </p:nvGrpSpPr>
        <p:grpSpPr>
          <a:xfrm>
            <a:off x="4743081" y="1599937"/>
            <a:ext cx="268782" cy="317459"/>
            <a:chOff x="517677" y="2397659"/>
            <a:chExt cx="330808" cy="390718"/>
          </a:xfrm>
        </p:grpSpPr>
        <p:sp>
          <p:nvSpPr>
            <p:cNvPr id="183" name="Träne 74">
              <a:extLst>
                <a:ext uri="{FF2B5EF4-FFF2-40B4-BE49-F238E27FC236}">
                  <a16:creationId xmlns:a16="http://schemas.microsoft.com/office/drawing/2014/main" id="{8CEF0D47-8CDC-4B17-8D1E-1A66A34777BF}"/>
                </a:ext>
              </a:extLst>
            </p:cNvPr>
            <p:cNvSpPr/>
            <p:nvPr/>
          </p:nvSpPr>
          <p:spPr>
            <a:xfrm rot="10570235">
              <a:off x="517677" y="2407087"/>
              <a:ext cx="330808" cy="319049"/>
            </a:xfrm>
            <a:prstGeom prst="teardrop">
              <a:avLst/>
            </a:prstGeom>
            <a:solidFill>
              <a:srgbClr val="0085D5"/>
            </a:solidFill>
            <a:ln>
              <a:solidFill>
                <a:srgbClr val="0085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510"/>
            </a:p>
          </p:txBody>
        </p:sp>
        <p:sp>
          <p:nvSpPr>
            <p:cNvPr id="184" name="Textfeld 75">
              <a:extLst>
                <a:ext uri="{FF2B5EF4-FFF2-40B4-BE49-F238E27FC236}">
                  <a16:creationId xmlns:a16="http://schemas.microsoft.com/office/drawing/2014/main" id="{B5A5E706-6FCC-43A4-B3B4-87CAD90E1CB7}"/>
                </a:ext>
              </a:extLst>
            </p:cNvPr>
            <p:cNvSpPr txBox="1"/>
            <p:nvPr/>
          </p:nvSpPr>
          <p:spPr>
            <a:xfrm>
              <a:off x="530516" y="2397659"/>
              <a:ext cx="170046" cy="3907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63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</a:rPr>
                <a:t>1</a:t>
              </a:r>
            </a:p>
          </p:txBody>
        </p:sp>
      </p:grpSp>
      <p:sp>
        <p:nvSpPr>
          <p:cNvPr id="144" name="Rectangle 143">
            <a:extLst>
              <a:ext uri="{FF2B5EF4-FFF2-40B4-BE49-F238E27FC236}">
                <a16:creationId xmlns:a16="http://schemas.microsoft.com/office/drawing/2014/main" id="{7BF2FA72-EACB-4E80-B654-106DDB58AD0F}"/>
              </a:ext>
            </a:extLst>
          </p:cNvPr>
          <p:cNvSpPr/>
          <p:nvPr/>
        </p:nvSpPr>
        <p:spPr>
          <a:xfrm>
            <a:off x="8466780" y="701721"/>
            <a:ext cx="134749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0">
                <a:latin typeface="Roboto Light" panose="02000000000000000000" pitchFamily="2" charset="0"/>
                <a:ea typeface="Roboto Light" panose="02000000000000000000" pitchFamily="2" charset="0"/>
              </a:rPr>
              <a:t>Для просмотра информации о загрузке лаборатории нажимайте элементы в </a:t>
            </a:r>
            <a:r>
              <a:rPr lang="ru-RU" sz="750">
                <a:latin typeface="Roboto Medium" panose="02000000000000000000" pitchFamily="2" charset="0"/>
                <a:ea typeface="Roboto Medium" panose="02000000000000000000" pitchFamily="2" charset="0"/>
              </a:rPr>
              <a:t>стартовом</a:t>
            </a:r>
            <a:r>
              <a:rPr lang="ru-RU" sz="750">
                <a:latin typeface="Roboto Light" panose="02000000000000000000" pitchFamily="2" charset="0"/>
                <a:ea typeface="Roboto Light" panose="02000000000000000000" pitchFamily="2" charset="0"/>
              </a:rPr>
              <a:t> окне. </a:t>
            </a:r>
          </a:p>
          <a:p>
            <a:endParaRPr lang="en-US" sz="75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C590A2A9-5C70-4725-84DA-9897ECB2CAB7}"/>
              </a:ext>
            </a:extLst>
          </p:cNvPr>
          <p:cNvSpPr/>
          <p:nvPr/>
        </p:nvSpPr>
        <p:spPr>
          <a:xfrm>
            <a:off x="8466780" y="1597498"/>
            <a:ext cx="1377150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0">
                <a:latin typeface="Roboto Light" panose="02000000000000000000" pitchFamily="2" charset="0"/>
                <a:ea typeface="Roboto Light" panose="02000000000000000000" pitchFamily="2" charset="0"/>
              </a:rPr>
              <a:t>Дневной загрузкой можно управлять из окна </a:t>
            </a:r>
            <a:r>
              <a:rPr lang="ru-RU" sz="750">
                <a:latin typeface="Roboto Medium" panose="02000000000000000000" pitchFamily="2" charset="0"/>
                <a:ea typeface="Roboto Medium" panose="02000000000000000000" pitchFamily="2" charset="0"/>
              </a:rPr>
              <a:t>Analyses</a:t>
            </a:r>
            <a:r>
              <a:rPr lang="ru-RU" sz="750">
                <a:latin typeface="Roboto Light" panose="02000000000000000000" pitchFamily="2" charset="0"/>
                <a:ea typeface="Roboto Light" panose="02000000000000000000" pitchFamily="2" charset="0"/>
              </a:rPr>
              <a:t> (Анализы). </a:t>
            </a:r>
            <a:br>
              <a:rPr lang="pl-PL" sz="750"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ru-RU" sz="750">
                <a:latin typeface="Roboto Light" panose="02000000000000000000" pitchFamily="2" charset="0"/>
                <a:ea typeface="Roboto Light" panose="02000000000000000000" pitchFamily="2" charset="0"/>
              </a:rPr>
              <a:t>В нем можно, например, создавать анализы, редактировать их параметры на панели </a:t>
            </a:r>
            <a:r>
              <a:rPr lang="ru-RU" sz="750">
                <a:latin typeface="Roboto Medium" panose="02000000000000000000" pitchFamily="2" charset="0"/>
                <a:ea typeface="Roboto Medium" panose="02000000000000000000" pitchFamily="2" charset="0"/>
              </a:rPr>
              <a:t>Details</a:t>
            </a:r>
            <a:r>
              <a:rPr lang="ru-RU" sz="750">
                <a:latin typeface="Roboto Light" panose="02000000000000000000" pitchFamily="2" charset="0"/>
                <a:ea typeface="Roboto Light" panose="02000000000000000000" pitchFamily="2" charset="0"/>
              </a:rPr>
              <a:t> (Детали), изменять положение виалы </a:t>
            </a:r>
            <a:br>
              <a:rPr lang="pl-PL" sz="750"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ru-RU" sz="750">
                <a:latin typeface="Roboto Light" panose="02000000000000000000" pitchFamily="2" charset="0"/>
                <a:ea typeface="Roboto Light" panose="02000000000000000000" pitchFamily="2" charset="0"/>
              </a:rPr>
              <a:t>и обрабатывать анализы </a:t>
            </a:r>
            <a:br>
              <a:rPr lang="pl-PL" sz="750"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ru-RU" sz="750">
                <a:latin typeface="Roboto Light" panose="02000000000000000000" pitchFamily="2" charset="0"/>
                <a:ea typeface="Roboto Light" panose="02000000000000000000" pitchFamily="2" charset="0"/>
              </a:rPr>
              <a:t>и последовательности. 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1BDB2D7C-F70F-4CD1-B4CF-D78356B474CA}"/>
              </a:ext>
            </a:extLst>
          </p:cNvPr>
          <p:cNvSpPr/>
          <p:nvPr/>
        </p:nvSpPr>
        <p:spPr>
          <a:xfrm>
            <a:off x="8466780" y="3193041"/>
            <a:ext cx="1469116" cy="15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0">
                <a:latin typeface="Roboto Light" panose="02000000000000000000" pitchFamily="2" charset="0"/>
                <a:ea typeface="Roboto Light" panose="02000000000000000000" pitchFamily="2" charset="0"/>
              </a:rPr>
              <a:t>Выбор из дневной загрузки элементов с определенным статусом. Нажмите на сегмент полукруглого радара или на соответствующую категорию выше, чтобы увидеть список анализов </a:t>
            </a:r>
            <a:br>
              <a:rPr lang="pl-PL" sz="750"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ru-RU" sz="750">
                <a:latin typeface="Roboto Light" panose="02000000000000000000" pitchFamily="2" charset="0"/>
                <a:ea typeface="Roboto Light" panose="02000000000000000000" pitchFamily="2" charset="0"/>
              </a:rPr>
              <a:t>с определенным статусом. </a:t>
            </a:r>
            <a:br>
              <a:rPr lang="ru-RU" sz="750"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ru-RU" sz="750">
                <a:latin typeface="Roboto Light" panose="02000000000000000000" pitchFamily="2" charset="0"/>
                <a:ea typeface="Roboto Light" panose="02000000000000000000" pitchFamily="2" charset="0"/>
              </a:rPr>
              <a:t>Нажмите кнопку </a:t>
            </a:r>
            <a:r>
              <a:rPr lang="ru-RU" sz="750" b="1">
                <a:latin typeface="Roboto Light" panose="02000000000000000000" pitchFamily="2" charset="0"/>
                <a:ea typeface="Roboto Light" panose="02000000000000000000" pitchFamily="2" charset="0"/>
              </a:rPr>
              <a:t>Unassigned</a:t>
            </a:r>
            <a:r>
              <a:rPr lang="ru-RU" sz="750">
                <a:latin typeface="Roboto Light" panose="02000000000000000000" pitchFamily="2" charset="0"/>
                <a:ea typeface="Roboto Light" panose="02000000000000000000" pitchFamily="2" charset="0"/>
              </a:rPr>
              <a:t> (Не назначенные), чтобы увидеть список всех не назначенных анализов. 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D082ED01-EFB4-46A0-BB47-F9E623883E1E}"/>
              </a:ext>
            </a:extLst>
          </p:cNvPr>
          <p:cNvSpPr/>
          <p:nvPr/>
        </p:nvSpPr>
        <p:spPr>
          <a:xfrm>
            <a:off x="8466780" y="5297382"/>
            <a:ext cx="1439220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0">
                <a:latin typeface="Roboto Light" panose="02000000000000000000" pitchFamily="2" charset="0"/>
                <a:ea typeface="Roboto Light" panose="02000000000000000000" pitchFamily="2" charset="0"/>
              </a:rPr>
              <a:t>Нажмите кнопку </a:t>
            </a:r>
            <a:r>
              <a:rPr lang="ru-RU" sz="750">
                <a:latin typeface="Roboto Medium" panose="02000000000000000000" pitchFamily="2" charset="0"/>
                <a:ea typeface="Roboto Medium" panose="02000000000000000000" pitchFamily="2" charset="0"/>
              </a:rPr>
              <a:t>My Instruments </a:t>
            </a:r>
            <a:r>
              <a:rPr lang="ru-RU" sz="750">
                <a:latin typeface="Roboto Light" panose="02000000000000000000" pitchFamily="2" charset="0"/>
                <a:ea typeface="Roboto Light" panose="02000000000000000000" pitchFamily="2" charset="0"/>
              </a:rPr>
              <a:t>(Мои приборы), чтобы увидеть приборы, используемые в настоящее время для выполнения запросов на анализ </a:t>
            </a:r>
            <a:br>
              <a:rPr lang="pl-PL" sz="750"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ru-RU" sz="750">
                <a:latin typeface="Roboto Light" panose="02000000000000000000" pitchFamily="2" charset="0"/>
                <a:ea typeface="Roboto Light" panose="02000000000000000000" pitchFamily="2" charset="0"/>
              </a:rPr>
              <a:t>со статусами </a:t>
            </a:r>
            <a:r>
              <a:rPr lang="ru-RU" sz="750">
                <a:latin typeface="Roboto Medium" panose="02000000000000000000" pitchFamily="2" charset="0"/>
                <a:ea typeface="Roboto Medium" panose="02000000000000000000" pitchFamily="2" charset="0"/>
              </a:rPr>
              <a:t>Scheduled</a:t>
            </a:r>
            <a:r>
              <a:rPr lang="ru-RU" sz="750">
                <a:latin typeface="Roboto Light" panose="02000000000000000000" pitchFamily="2" charset="0"/>
                <a:ea typeface="Roboto Light" panose="02000000000000000000" pitchFamily="2" charset="0"/>
              </a:rPr>
              <a:t> (Запланирован) и </a:t>
            </a:r>
            <a:r>
              <a:rPr lang="ru-RU" sz="750">
                <a:latin typeface="Roboto Medium" panose="02000000000000000000" pitchFamily="2" charset="0"/>
                <a:ea typeface="Roboto Medium" panose="02000000000000000000" pitchFamily="2" charset="0"/>
              </a:rPr>
              <a:t>Pending</a:t>
            </a:r>
            <a:br>
              <a:rPr lang="pl-PL" sz="750">
                <a:latin typeface="Roboto Medium" panose="02000000000000000000" pitchFamily="2" charset="0"/>
                <a:ea typeface="Roboto Medium" panose="02000000000000000000" pitchFamily="2" charset="0"/>
              </a:rPr>
            </a:br>
            <a:r>
              <a:rPr lang="ru-RU" sz="750">
                <a:latin typeface="Roboto Light" panose="02000000000000000000" pitchFamily="2" charset="0"/>
                <a:ea typeface="Roboto Light" panose="02000000000000000000" pitchFamily="2" charset="0"/>
              </a:rPr>
              <a:t>(В ожидании). </a:t>
            </a:r>
          </a:p>
        </p:txBody>
      </p:sp>
      <p:sp>
        <p:nvSpPr>
          <p:cNvPr id="180" name="Träne 74">
            <a:extLst>
              <a:ext uri="{FF2B5EF4-FFF2-40B4-BE49-F238E27FC236}">
                <a16:creationId xmlns:a16="http://schemas.microsoft.com/office/drawing/2014/main" id="{401544E7-F259-41CD-A1F3-5A3FF0FBF484}"/>
              </a:ext>
            </a:extLst>
          </p:cNvPr>
          <p:cNvSpPr/>
          <p:nvPr/>
        </p:nvSpPr>
        <p:spPr>
          <a:xfrm rot="10800000">
            <a:off x="8255393" y="770462"/>
            <a:ext cx="209564" cy="204922"/>
          </a:xfrm>
          <a:prstGeom prst="teardrop">
            <a:avLst/>
          </a:prstGeom>
          <a:solidFill>
            <a:srgbClr val="0085D5"/>
          </a:solidFill>
          <a:ln>
            <a:solidFill>
              <a:srgbClr val="008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510"/>
          </a:p>
        </p:txBody>
      </p:sp>
      <p:sp>
        <p:nvSpPr>
          <p:cNvPr id="181" name="Textfeld 75">
            <a:extLst>
              <a:ext uri="{FF2B5EF4-FFF2-40B4-BE49-F238E27FC236}">
                <a16:creationId xmlns:a16="http://schemas.microsoft.com/office/drawing/2014/main" id="{6D70F3FD-C4E9-49CA-810C-AC13BA379200}"/>
              </a:ext>
            </a:extLst>
          </p:cNvPr>
          <p:cNvSpPr txBox="1"/>
          <p:nvPr/>
        </p:nvSpPr>
        <p:spPr>
          <a:xfrm>
            <a:off x="8239398" y="748324"/>
            <a:ext cx="147992" cy="262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38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cxnSp>
        <p:nvCxnSpPr>
          <p:cNvPr id="224" name="Straight Arrow Connector 223">
            <a:extLst>
              <a:ext uri="{FF2B5EF4-FFF2-40B4-BE49-F238E27FC236}">
                <a16:creationId xmlns:a16="http://schemas.microsoft.com/office/drawing/2014/main" id="{1004399B-4B0E-453E-9B53-0AFDC5473041}"/>
              </a:ext>
            </a:extLst>
          </p:cNvPr>
          <p:cNvCxnSpPr>
            <a:cxnSpLocks/>
            <a:stCxn id="96" idx="3"/>
          </p:cNvCxnSpPr>
          <p:nvPr/>
        </p:nvCxnSpPr>
        <p:spPr>
          <a:xfrm flipV="1">
            <a:off x="6257003" y="6256852"/>
            <a:ext cx="705906" cy="6485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Straight Arrow Connector 222">
            <a:extLst>
              <a:ext uri="{FF2B5EF4-FFF2-40B4-BE49-F238E27FC236}">
                <a16:creationId xmlns:a16="http://schemas.microsoft.com/office/drawing/2014/main" id="{8B0C5D17-33AA-4827-968B-01B57363951A}"/>
              </a:ext>
            </a:extLst>
          </p:cNvPr>
          <p:cNvCxnSpPr>
            <a:cxnSpLocks/>
            <a:stCxn id="99" idx="6"/>
            <a:endCxn id="150" idx="1"/>
          </p:cNvCxnSpPr>
          <p:nvPr/>
        </p:nvCxnSpPr>
        <p:spPr>
          <a:xfrm flipV="1">
            <a:off x="6845656" y="5568675"/>
            <a:ext cx="128359" cy="1188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Rectangle 199">
            <a:extLst>
              <a:ext uri="{FF2B5EF4-FFF2-40B4-BE49-F238E27FC236}">
                <a16:creationId xmlns:a16="http://schemas.microsoft.com/office/drawing/2014/main" id="{5F68EB08-687A-4514-9DB6-2A49D9F05BF1}"/>
              </a:ext>
            </a:extLst>
          </p:cNvPr>
          <p:cNvSpPr/>
          <p:nvPr/>
        </p:nvSpPr>
        <p:spPr>
          <a:xfrm>
            <a:off x="4163880" y="6020711"/>
            <a:ext cx="965158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750">
                <a:solidFill>
                  <a:schemeClr val="accent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Панель инструментов Analyses action</a:t>
            </a:r>
          </a:p>
        </p:txBody>
      </p:sp>
      <p:cxnSp>
        <p:nvCxnSpPr>
          <p:cNvPr id="273" name="Straight Arrow Connector 272">
            <a:extLst>
              <a:ext uri="{FF2B5EF4-FFF2-40B4-BE49-F238E27FC236}">
                <a16:creationId xmlns:a16="http://schemas.microsoft.com/office/drawing/2014/main" id="{E110063A-EE95-4DC4-9B6B-D1D438D66278}"/>
              </a:ext>
            </a:extLst>
          </p:cNvPr>
          <p:cNvCxnSpPr>
            <a:cxnSpLocks/>
          </p:cNvCxnSpPr>
          <p:nvPr/>
        </p:nvCxnSpPr>
        <p:spPr>
          <a:xfrm>
            <a:off x="4328014" y="2395793"/>
            <a:ext cx="20569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" name="Grafik 109">
            <a:extLst>
              <a:ext uri="{FF2B5EF4-FFF2-40B4-BE49-F238E27FC236}">
                <a16:creationId xmlns:a16="http://schemas.microsoft.com/office/drawing/2014/main" id="{66486790-BAEC-4345-87BC-E731334D959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53453">
            <a:off x="5182688" y="3970215"/>
            <a:ext cx="224720" cy="210458"/>
          </a:xfrm>
          <a:prstGeom prst="rect">
            <a:avLst/>
          </a:prstGeom>
        </p:spPr>
      </p:pic>
      <p:sp>
        <p:nvSpPr>
          <p:cNvPr id="108" name="Träne 74">
            <a:extLst>
              <a:ext uri="{FF2B5EF4-FFF2-40B4-BE49-F238E27FC236}">
                <a16:creationId xmlns:a16="http://schemas.microsoft.com/office/drawing/2014/main" id="{704C73A7-E1A0-4F7F-8665-F1377F65A136}"/>
              </a:ext>
            </a:extLst>
          </p:cNvPr>
          <p:cNvSpPr/>
          <p:nvPr/>
        </p:nvSpPr>
        <p:spPr>
          <a:xfrm rot="10800000">
            <a:off x="8262346" y="1668188"/>
            <a:ext cx="209564" cy="204922"/>
          </a:xfrm>
          <a:prstGeom prst="teardrop">
            <a:avLst/>
          </a:prstGeom>
          <a:solidFill>
            <a:srgbClr val="0085D5"/>
          </a:solidFill>
          <a:ln>
            <a:solidFill>
              <a:srgbClr val="008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510"/>
          </a:p>
        </p:txBody>
      </p:sp>
      <p:sp>
        <p:nvSpPr>
          <p:cNvPr id="110" name="Textfeld 75">
            <a:extLst>
              <a:ext uri="{FF2B5EF4-FFF2-40B4-BE49-F238E27FC236}">
                <a16:creationId xmlns:a16="http://schemas.microsoft.com/office/drawing/2014/main" id="{1FFA061F-D192-4906-9918-C4929091320D}"/>
              </a:ext>
            </a:extLst>
          </p:cNvPr>
          <p:cNvSpPr txBox="1"/>
          <p:nvPr/>
        </p:nvSpPr>
        <p:spPr>
          <a:xfrm>
            <a:off x="8246351" y="1646050"/>
            <a:ext cx="147992" cy="267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38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</a:p>
        </p:txBody>
      </p:sp>
      <p:sp>
        <p:nvSpPr>
          <p:cNvPr id="111" name="Träne 74">
            <a:extLst>
              <a:ext uri="{FF2B5EF4-FFF2-40B4-BE49-F238E27FC236}">
                <a16:creationId xmlns:a16="http://schemas.microsoft.com/office/drawing/2014/main" id="{AD81D62B-B88F-4049-B071-E3E1BDFC173D}"/>
              </a:ext>
            </a:extLst>
          </p:cNvPr>
          <p:cNvSpPr/>
          <p:nvPr/>
        </p:nvSpPr>
        <p:spPr>
          <a:xfrm rot="10800000">
            <a:off x="8269266" y="3226870"/>
            <a:ext cx="209564" cy="204922"/>
          </a:xfrm>
          <a:prstGeom prst="teardrop">
            <a:avLst/>
          </a:prstGeom>
          <a:solidFill>
            <a:srgbClr val="0085D5"/>
          </a:solidFill>
          <a:ln>
            <a:solidFill>
              <a:srgbClr val="008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510"/>
          </a:p>
        </p:txBody>
      </p:sp>
      <p:sp>
        <p:nvSpPr>
          <p:cNvPr id="113" name="Textfeld 75">
            <a:extLst>
              <a:ext uri="{FF2B5EF4-FFF2-40B4-BE49-F238E27FC236}">
                <a16:creationId xmlns:a16="http://schemas.microsoft.com/office/drawing/2014/main" id="{02DFCC78-966B-4458-AC6A-F76464FE78AE}"/>
              </a:ext>
            </a:extLst>
          </p:cNvPr>
          <p:cNvSpPr txBox="1"/>
          <p:nvPr/>
        </p:nvSpPr>
        <p:spPr>
          <a:xfrm>
            <a:off x="8253271" y="3204732"/>
            <a:ext cx="147992" cy="267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38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</a:p>
        </p:txBody>
      </p:sp>
      <p:sp>
        <p:nvSpPr>
          <p:cNvPr id="114" name="Träne 74">
            <a:extLst>
              <a:ext uri="{FF2B5EF4-FFF2-40B4-BE49-F238E27FC236}">
                <a16:creationId xmlns:a16="http://schemas.microsoft.com/office/drawing/2014/main" id="{D8275E77-4ED6-40AC-8567-463DF31FFD67}"/>
              </a:ext>
            </a:extLst>
          </p:cNvPr>
          <p:cNvSpPr/>
          <p:nvPr/>
        </p:nvSpPr>
        <p:spPr>
          <a:xfrm rot="10800000">
            <a:off x="8269266" y="5319520"/>
            <a:ext cx="209564" cy="204922"/>
          </a:xfrm>
          <a:prstGeom prst="teardrop">
            <a:avLst/>
          </a:prstGeom>
          <a:solidFill>
            <a:srgbClr val="0085D5"/>
          </a:solidFill>
          <a:ln>
            <a:solidFill>
              <a:srgbClr val="008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510"/>
          </a:p>
        </p:txBody>
      </p:sp>
      <p:sp>
        <p:nvSpPr>
          <p:cNvPr id="115" name="Textfeld 75">
            <a:extLst>
              <a:ext uri="{FF2B5EF4-FFF2-40B4-BE49-F238E27FC236}">
                <a16:creationId xmlns:a16="http://schemas.microsoft.com/office/drawing/2014/main" id="{52A9854C-76A7-407C-B9C3-19937B43D55C}"/>
              </a:ext>
            </a:extLst>
          </p:cNvPr>
          <p:cNvSpPr txBox="1"/>
          <p:nvPr/>
        </p:nvSpPr>
        <p:spPr>
          <a:xfrm>
            <a:off x="8253271" y="5297382"/>
            <a:ext cx="147992" cy="267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38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E89AF9A-4AD6-4D8A-9843-9983B50359C4}"/>
              </a:ext>
            </a:extLst>
          </p:cNvPr>
          <p:cNvSpPr/>
          <p:nvPr/>
        </p:nvSpPr>
        <p:spPr>
          <a:xfrm>
            <a:off x="4550697" y="3848535"/>
            <a:ext cx="469523" cy="2554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B92A55-532F-47A6-938D-DBCAEF4BF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0731" y="6480331"/>
            <a:ext cx="1959548" cy="294180"/>
          </a:xfrm>
        </p:spPr>
        <p:txBody>
          <a:bodyPr/>
          <a:lstStyle/>
          <a:p>
            <a:pPr algn="l"/>
            <a:r>
              <a:rPr lang="pl-PL"/>
              <a:t>D0004673</a:t>
            </a:r>
          </a:p>
          <a:p>
            <a:pPr algn="l"/>
            <a:r>
              <a:rPr lang="ru-RU"/>
              <a:t>© Agilent Technologies, Inc., 2020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0EEB70FC-AA57-479F-B12D-4613A0A1FB4C}"/>
              </a:ext>
            </a:extLst>
          </p:cNvPr>
          <p:cNvSpPr/>
          <p:nvPr/>
        </p:nvSpPr>
        <p:spPr>
          <a:xfrm>
            <a:off x="4206062" y="3788866"/>
            <a:ext cx="920963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750">
                <a:solidFill>
                  <a:schemeClr val="accent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Панель инструментов Analyses</a:t>
            </a:r>
          </a:p>
        </p:txBody>
      </p:sp>
    </p:spTree>
    <p:extLst>
      <p:ext uri="{BB962C8B-B14F-4D97-AF65-F5344CB8AC3E}">
        <p14:creationId xmlns:p14="http://schemas.microsoft.com/office/powerpoint/2010/main" val="2923789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53564A77E56F408FDC624A9ADC75DC" ma:contentTypeVersion="13" ma:contentTypeDescription="Create a new document." ma:contentTypeScope="" ma:versionID="5c5fcb0a26e0f8319a3e3f4bdaf91242">
  <xsd:schema xmlns:xsd="http://www.w3.org/2001/XMLSchema" xmlns:xs="http://www.w3.org/2001/XMLSchema" xmlns:p="http://schemas.microsoft.com/office/2006/metadata/properties" xmlns:ns3="8a879156-0b14-40ac-8073-c5ce5c672ad3" xmlns:ns4="4cd106ea-7035-426c-8f68-bc27ab9ec5af" targetNamespace="http://schemas.microsoft.com/office/2006/metadata/properties" ma:root="true" ma:fieldsID="b06f5c15517a9dcec6b36a2952f1692f" ns3:_="" ns4:_="">
    <xsd:import namespace="8a879156-0b14-40ac-8073-c5ce5c672ad3"/>
    <xsd:import namespace="4cd106ea-7035-426c-8f68-bc27ab9ec5af"/>
    <xsd:element name="properties">
      <xsd:complexType>
        <xsd:sequence>
          <xsd:element name="documentManagement">
            <xsd:complexType>
              <xsd:all>
                <xsd:element ref="ns3:SharedWithDetails" minOccurs="0"/>
                <xsd:element ref="ns3:SharedWithUser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879156-0b14-40ac-8073-c5ce5c672ad3" elementFormDefault="qualified">
    <xsd:import namespace="http://schemas.microsoft.com/office/2006/documentManagement/types"/>
    <xsd:import namespace="http://schemas.microsoft.com/office/infopath/2007/PartnerControls"/>
    <xsd:element name="SharedWithDetails" ma:index="8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edWithUsers" ma:index="9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d106ea-7035-426c-8f68-bc27ab9ec5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512D8DC-EC37-4929-9748-7949635DEC3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AE633C-0641-40E8-91D6-14B7C3075C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879156-0b14-40ac-8073-c5ce5c672ad3"/>
    <ds:schemaRef ds:uri="4cd106ea-7035-426c-8f68-bc27ab9ec5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88E0DC7-CC11-40B5-A9B4-0A3F5AAB88B9}">
  <ds:schemaRefs>
    <ds:schemaRef ds:uri="8a879156-0b14-40ac-8073-c5ce5c672ad3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4cd106ea-7035-426c-8f68-bc27ab9ec5af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197</Words>
  <Application>Microsoft Office PowerPoint</Application>
  <PresentationFormat>A4 Paper (210x297 mm)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Roboto</vt:lpstr>
      <vt:lpstr>Roboto Light</vt:lpstr>
      <vt:lpstr>Roboto Medium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Scheduler QuickStart</dc:title>
  <dc:creator>BERTZ,KATJA (Agilent DEU)</dc:creator>
  <cp:lastModifiedBy>BERTZ,KATJA (Agilent DEU)</cp:lastModifiedBy>
  <cp:revision>51</cp:revision>
  <dcterms:created xsi:type="dcterms:W3CDTF">2019-09-25T09:12:23Z</dcterms:created>
  <dcterms:modified xsi:type="dcterms:W3CDTF">2020-07-23T12:19:19Z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0x0101008053564A77E56F408FDC624A9ADC75DC</vt:lpwstr>
  </property>
</Properties>
</file>