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81" r:id="rId5"/>
    <p:sldId id="284" r:id="rId6"/>
    <p:sldId id="285" r:id="rId7"/>
    <p:sldId id="288" r:id="rId8"/>
    <p:sldId id="286" r:id="rId9"/>
    <p:sldId id="287" r:id="rId10"/>
    <p:sldId id="257" r:id="rId11"/>
    <p:sldId id="258" r:id="rId12"/>
    <p:sldId id="289" r:id="rId13"/>
    <p:sldId id="268" r:id="rId14"/>
    <p:sldId id="269" r:id="rId15"/>
    <p:sldId id="265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>
      <p:cViewPr varScale="1">
        <p:scale>
          <a:sx n="81" d="100"/>
          <a:sy n="81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69C3CE3-01B6-437D-80E7-AC95FD77CEF4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E37A1D5-349D-4FB7-911E-63CF1C5B1C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5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 can you change</a:t>
            </a:r>
            <a:r>
              <a:rPr lang="en-US" baseline="0" dirty="0" smtClean="0"/>
              <a:t> the axis to 0, 10, 20%... 70%, etc on these?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4F1E5-2841-42A9-B311-B45E01B0A387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24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7A1D5-349D-4FB7-911E-63CF1C5B1C1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6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71016"/>
            <a:ext cx="4114800" cy="2157984"/>
          </a:xfrm>
        </p:spPr>
        <p:txBody>
          <a:bodyPr/>
          <a:lstStyle>
            <a:lvl1pPr algn="r">
              <a:spcAft>
                <a:spcPts val="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280160"/>
            <a:ext cx="4114800" cy="2148840"/>
          </a:xfrm>
        </p:spPr>
        <p:txBody>
          <a:bodyPr tIns="18288">
            <a:noAutofit/>
          </a:bodyPr>
          <a:lstStyle>
            <a:lvl1pPr marL="0" indent="0" algn="l">
              <a:lnSpc>
                <a:spcPct val="115000"/>
              </a:lnSpc>
              <a:spcAft>
                <a:spcPts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FF63FA-CEF4-4401-B8FC-87735654F1E8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AEF18A-6F8C-40EF-BA1E-39B09EE2DF96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545F5-E178-4B4E-8530-873B6CB776BE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8913" y="304800"/>
            <a:ext cx="6324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85813" y="14478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286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B234237-E98C-4849-BD64-FB40963DDD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FB76D0-25A5-4294-9F97-7DAF0C5CC20F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617439-8C64-4124-B1F6-8F6D597FDAEA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1016"/>
            <a:ext cx="4270248" cy="45628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77191D-6D1A-45DD-B374-57049DDCB3FA}" type="datetime1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4" y="1271016"/>
            <a:ext cx="427024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4" y="1923288"/>
            <a:ext cx="427024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492AF2-32D4-414F-BC52-2A659E093045}" type="datetime1">
              <a:rPr lang="en-US" smtClean="0"/>
              <a:t>2/13/2018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22656C-178F-4285-973E-46B7B4AEFA47}" type="datetime1">
              <a:rPr lang="en-US" smtClean="0"/>
              <a:t>2/13/2018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9940F2-CD1A-4729-9F3D-3F0BFBEB493D}" type="datetime1">
              <a:rPr lang="en-US" smtClean="0"/>
              <a:t>2/13/2018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4CE35-3797-44B9-8A9B-947200398BBD}" type="datetime1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3B4543-734E-4FE4-A289-E9F17ED85A59}" type="datetime1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67702-47DF-4FC7-9EB0-73379DE26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Placeholder 1"/>
          <p:cNvSpPr>
            <a:spLocks noGrp="1"/>
          </p:cNvSpPr>
          <p:nvPr>
            <p:ph type="title"/>
          </p:nvPr>
        </p:nvSpPr>
        <p:spPr bwMode="auto">
          <a:xfrm>
            <a:off x="228600" y="228600"/>
            <a:ext cx="869632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28600" y="1271588"/>
            <a:ext cx="868680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6229350"/>
            <a:ext cx="9144000" cy="628650"/>
            <a:chOff x="0" y="6229349"/>
            <a:chExt cx="9144000" cy="628651"/>
          </a:xfrm>
        </p:grpSpPr>
        <p:pic>
          <p:nvPicPr>
            <p:cNvPr id="22536" name="Picture 22" descr="footer_two-tone_revised_5-16_cir6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6229349"/>
              <a:ext cx="9144000" cy="628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26" descr="spark-385_150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371977" y="6376989"/>
              <a:ext cx="1865313" cy="414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0" y="6662738"/>
            <a:ext cx="1371600" cy="119062"/>
          </a:xfrm>
          <a:prstGeom prst="rect">
            <a:avLst/>
          </a:prstGeom>
        </p:spPr>
        <p:txBody>
          <a:bodyPr lIns="0" tIns="0" rIns="0" bIns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rgbClr val="FFFFFF"/>
                </a:solidFill>
                <a:latin typeface="+mn-lt"/>
              </a:defRPr>
            </a:lvl1pPr>
          </a:lstStyle>
          <a:p>
            <a:fld id="{8D9013F6-BBB4-4B93-896E-7429B28D3CB5}" type="datetime1">
              <a:rPr lang="en-US" smtClean="0"/>
              <a:t>2/13/2018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0" y="6543675"/>
            <a:ext cx="2057400" cy="119063"/>
          </a:xfrm>
          <a:prstGeom prst="rect">
            <a:avLst/>
          </a:prstGeom>
        </p:spPr>
        <p:txBody>
          <a:bodyPr lIns="0" tIns="0" rIns="0" b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664325"/>
            <a:ext cx="612775" cy="119063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800" smtClean="0">
                <a:solidFill>
                  <a:srgbClr val="FFFFFF"/>
                </a:solidFill>
                <a:latin typeface="+mn-lt"/>
              </a:defRPr>
            </a:lvl1pPr>
          </a:lstStyle>
          <a:p>
            <a:fld id="{2CD67702-47DF-4FC7-9EB0-73379DE2600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ts val="300"/>
        </a:spcAft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ts val="30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ts val="30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ts val="30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ts val="30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ts val="30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ts val="30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ts val="30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ts val="30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algn="l" rtl="0" eaLnBrk="1" fontAlgn="base" hangingPunct="1">
        <a:spcBef>
          <a:spcPct val="0"/>
        </a:spcBef>
        <a:spcAft>
          <a:spcPts val="1400"/>
        </a:spcAft>
        <a:buFont typeface="Arial" charset="0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rtl="0" eaLnBrk="1" fontAlgn="base" hangingPunct="1">
        <a:spcBef>
          <a:spcPct val="0"/>
        </a:spcBef>
        <a:spcAft>
          <a:spcPts val="7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rtl="0" eaLnBrk="1" fontAlgn="base" hangingPunct="1">
        <a:spcBef>
          <a:spcPct val="0"/>
        </a:spcBef>
        <a:spcAft>
          <a:spcPts val="70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228600" algn="l" rtl="0" eaLnBrk="1" fontAlgn="base" hangingPunct="1">
        <a:spcBef>
          <a:spcPct val="0"/>
        </a:spcBef>
        <a:spcAft>
          <a:spcPts val="60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71016"/>
            <a:ext cx="8686800" cy="2157984"/>
          </a:xfrm>
        </p:spPr>
        <p:txBody>
          <a:bodyPr/>
          <a:lstStyle/>
          <a:p>
            <a:pPr algn="ctr"/>
            <a:r>
              <a:rPr lang="en-US" dirty="0" smtClean="0"/>
              <a:t>Solid Phase Extraction Optimization Experiment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391400" cy="838200"/>
          </a:xfrm>
        </p:spPr>
        <p:txBody>
          <a:bodyPr/>
          <a:lstStyle/>
          <a:p>
            <a:pPr algn="ctr"/>
            <a:r>
              <a:rPr lang="en-US" sz="2400" dirty="0" smtClean="0"/>
              <a:t>Example: Low pH  </a:t>
            </a:r>
            <a:r>
              <a:rPr lang="en-US" sz="2000" dirty="0" smtClean="0"/>
              <a:t>(2% formic acid in eluent)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Atenolol / Bond Elut C18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5791200"/>
            <a:ext cx="815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i="1" dirty="0" smtClean="0">
                <a:solidFill>
                  <a:srgbClr val="000000"/>
                </a:solidFill>
              </a:rPr>
              <a:t>40% </a:t>
            </a:r>
            <a:r>
              <a:rPr lang="en-US" sz="1600" i="1" dirty="0">
                <a:solidFill>
                  <a:srgbClr val="000000"/>
                </a:solidFill>
              </a:rPr>
              <a:t>organic </a:t>
            </a:r>
            <a:r>
              <a:rPr lang="en-US" sz="1600" i="1" dirty="0" smtClean="0">
                <a:solidFill>
                  <a:srgbClr val="000000"/>
                </a:solidFill>
              </a:rPr>
              <a:t>elution 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143000"/>
            <a:ext cx="6324599" cy="3246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Connector 10"/>
          <p:cNvCxnSpPr/>
          <p:nvPr/>
        </p:nvCxnSpPr>
        <p:spPr>
          <a:xfrm rot="5400000" flipH="1" flipV="1">
            <a:off x="2743200" y="28956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14800" y="457200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40%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4876800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Observe elution of compound from SPE cartridge by 10% organic with low pH, washing cartridge to remove interferences will effect compound recovery, wash and elution window extremely narrow</a:t>
            </a:r>
            <a:endParaRPr lang="en-US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248525" cy="996950"/>
          </a:xfrm>
        </p:spPr>
        <p:txBody>
          <a:bodyPr/>
          <a:lstStyle/>
          <a:p>
            <a:pPr algn="ctr"/>
            <a:r>
              <a:rPr lang="en-US" sz="2400" dirty="0" smtClean="0"/>
              <a:t>Example: High pH </a:t>
            </a:r>
            <a:r>
              <a:rPr lang="en-US" sz="2000" dirty="0" smtClean="0"/>
              <a:t>(5% NH</a:t>
            </a:r>
            <a:r>
              <a:rPr lang="en-US" sz="1600" dirty="0" smtClean="0"/>
              <a:t>4</a:t>
            </a:r>
            <a:r>
              <a:rPr lang="en-US" sz="2000" dirty="0" smtClean="0"/>
              <a:t>OH in eluent)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Atenolol / Bond Elut C18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81000" y="5410200"/>
            <a:ext cx="4572000" cy="61555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sz="1600" i="1" dirty="0" smtClean="0">
                <a:solidFill>
                  <a:srgbClr val="000000"/>
                </a:solidFill>
              </a:rPr>
              <a:t>25% </a:t>
            </a:r>
            <a:r>
              <a:rPr lang="en-US" sz="1600" i="1" dirty="0">
                <a:solidFill>
                  <a:srgbClr val="000000"/>
                </a:solidFill>
              </a:rPr>
              <a:t>organic wash</a:t>
            </a:r>
          </a:p>
          <a:p>
            <a:pPr>
              <a:buFont typeface="Arial" pitchFamily="34" charset="0"/>
              <a:buChar char="•"/>
            </a:pPr>
            <a:r>
              <a:rPr lang="en-US" sz="1600" i="1" dirty="0">
                <a:solidFill>
                  <a:srgbClr val="000000"/>
                </a:solidFill>
              </a:rPr>
              <a:t> </a:t>
            </a:r>
            <a:r>
              <a:rPr lang="en-US" sz="1600" i="1" dirty="0" smtClean="0">
                <a:solidFill>
                  <a:srgbClr val="000000"/>
                </a:solidFill>
              </a:rPr>
              <a:t>55</a:t>
            </a:r>
            <a:r>
              <a:rPr lang="en-US" sz="1600" i="1" dirty="0">
                <a:solidFill>
                  <a:srgbClr val="000000"/>
                </a:solidFill>
              </a:rPr>
              <a:t>% organic elution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066800"/>
            <a:ext cx="6019800" cy="3268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Connector 11"/>
          <p:cNvCxnSpPr/>
          <p:nvPr/>
        </p:nvCxnSpPr>
        <p:spPr>
          <a:xfrm rot="5400000" flipH="1" flipV="1">
            <a:off x="1905000" y="28956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3505200" y="2971800"/>
            <a:ext cx="320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00600" y="457200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55%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6600" y="457200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25%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00" y="4876800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Observe much larger wash and elution window for the compound offering optimum wash and elution conditions</a:t>
            </a:r>
            <a:endParaRPr lang="en-US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Optimized Extraction Scheme – Atenolol (example)</a:t>
            </a:r>
            <a:br>
              <a:rPr lang="en-US" dirty="0" smtClean="0"/>
            </a:br>
            <a:r>
              <a:rPr lang="en-US" dirty="0" smtClean="0"/>
              <a:t>Bond Elut C18, 500 mg/6 mL  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defRPr/>
            </a:pPr>
            <a:r>
              <a:rPr lang="en-US" dirty="0" smtClean="0"/>
              <a:t>Condition – 3 mL </a:t>
            </a:r>
            <a:r>
              <a:rPr lang="en-US" dirty="0" err="1" smtClean="0"/>
              <a:t>MeOH</a:t>
            </a:r>
            <a:endParaRPr lang="en-US" dirty="0" smtClean="0"/>
          </a:p>
          <a:p>
            <a:pPr lvl="0">
              <a:defRPr/>
            </a:pPr>
            <a:r>
              <a:rPr lang="en-US" dirty="0" smtClean="0"/>
              <a:t>Equilibrate – 3 mL H</a:t>
            </a:r>
            <a:r>
              <a:rPr lang="en-US" baseline="-25000" dirty="0" smtClean="0"/>
              <a:t>2</a:t>
            </a:r>
            <a:r>
              <a:rPr lang="en-US" dirty="0" smtClean="0"/>
              <a:t>0</a:t>
            </a:r>
          </a:p>
          <a:p>
            <a:pPr lvl="0">
              <a:defRPr/>
            </a:pPr>
            <a:r>
              <a:rPr lang="en-US" dirty="0" smtClean="0"/>
              <a:t>Load – 3 mL sample</a:t>
            </a:r>
          </a:p>
          <a:p>
            <a:pPr lvl="0">
              <a:defRPr/>
            </a:pPr>
            <a:r>
              <a:rPr lang="en-US" dirty="0" smtClean="0"/>
              <a:t>Wash – 3 mL 5% </a:t>
            </a:r>
            <a:r>
              <a:rPr lang="en-US" dirty="0" err="1" smtClean="0"/>
              <a:t>MeOH</a:t>
            </a:r>
            <a:endParaRPr lang="en-US" dirty="0" smtClean="0"/>
          </a:p>
          <a:p>
            <a:pPr lvl="0">
              <a:defRPr/>
            </a:pPr>
            <a:r>
              <a:rPr lang="en-US" dirty="0" smtClean="0"/>
              <a:t>Elute – 3 mL </a:t>
            </a:r>
            <a:r>
              <a:rPr lang="en-US" dirty="0" err="1" smtClean="0"/>
              <a:t>MeOH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>
          <a:xfrm>
            <a:off x="4038600" y="1923288"/>
            <a:ext cx="4876672" cy="3334512"/>
          </a:xfrm>
        </p:spPr>
        <p:txBody>
          <a:bodyPr/>
          <a:lstStyle/>
          <a:p>
            <a:pPr lvl="0">
              <a:defRPr/>
            </a:pPr>
            <a:r>
              <a:rPr lang="en-US" dirty="0" smtClean="0"/>
              <a:t>Condition – 3 mL </a:t>
            </a:r>
            <a:r>
              <a:rPr lang="en-US" dirty="0" err="1" smtClean="0"/>
              <a:t>MeOH</a:t>
            </a:r>
            <a:endParaRPr lang="en-US" dirty="0" smtClean="0"/>
          </a:p>
          <a:p>
            <a:pPr lvl="0">
              <a:defRPr/>
            </a:pPr>
            <a:r>
              <a:rPr lang="en-US" dirty="0" smtClean="0"/>
              <a:t>Equilibrate – 3 mL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pPr lvl="0">
              <a:defRPr/>
            </a:pPr>
            <a:r>
              <a:rPr lang="en-US" dirty="0" smtClean="0"/>
              <a:t>Load – 3 mL sample</a:t>
            </a:r>
          </a:p>
          <a:p>
            <a:pPr lvl="0">
              <a:defRPr/>
            </a:pPr>
            <a:r>
              <a:rPr lang="en-US" dirty="0" smtClean="0">
                <a:solidFill>
                  <a:srgbClr val="C00000"/>
                </a:solidFill>
              </a:rPr>
              <a:t>Wash 1 – 3 mL 25% </a:t>
            </a:r>
            <a:r>
              <a:rPr lang="en-US" dirty="0" err="1" smtClean="0">
                <a:solidFill>
                  <a:srgbClr val="C00000"/>
                </a:solidFill>
              </a:rPr>
              <a:t>MeOH</a:t>
            </a:r>
            <a:r>
              <a:rPr lang="en-US" dirty="0" smtClean="0">
                <a:solidFill>
                  <a:srgbClr val="C00000"/>
                </a:solidFill>
              </a:rPr>
              <a:t> (5%NH</a:t>
            </a:r>
            <a:r>
              <a:rPr lang="en-US" baseline="-25000" dirty="0" smtClean="0">
                <a:solidFill>
                  <a:srgbClr val="C00000"/>
                </a:solidFill>
              </a:rPr>
              <a:t>4</a:t>
            </a:r>
            <a:r>
              <a:rPr lang="en-US" dirty="0" smtClean="0">
                <a:solidFill>
                  <a:srgbClr val="C00000"/>
                </a:solidFill>
              </a:rPr>
              <a:t>OH)</a:t>
            </a:r>
          </a:p>
          <a:p>
            <a:pPr lvl="0">
              <a:defRPr/>
            </a:pPr>
            <a:r>
              <a:rPr lang="en-US" dirty="0" smtClean="0">
                <a:solidFill>
                  <a:srgbClr val="C00000"/>
                </a:solidFill>
              </a:rPr>
              <a:t>Elute – 3 mL 55% </a:t>
            </a:r>
            <a:r>
              <a:rPr lang="en-US" dirty="0" err="1" smtClean="0">
                <a:solidFill>
                  <a:srgbClr val="C00000"/>
                </a:solidFill>
              </a:rPr>
              <a:t>MeOH</a:t>
            </a:r>
            <a:r>
              <a:rPr lang="en-US" dirty="0" smtClean="0">
                <a:solidFill>
                  <a:srgbClr val="C00000"/>
                </a:solidFill>
              </a:rPr>
              <a:t> (5%NH</a:t>
            </a:r>
            <a:r>
              <a:rPr lang="en-US" baseline="-25000" dirty="0" smtClean="0">
                <a:solidFill>
                  <a:srgbClr val="C00000"/>
                </a:solidFill>
              </a:rPr>
              <a:t>4</a:t>
            </a:r>
            <a:r>
              <a:rPr lang="en-US" dirty="0" smtClean="0">
                <a:solidFill>
                  <a:srgbClr val="C00000"/>
                </a:solidFill>
              </a:rPr>
              <a:t>OH)</a:t>
            </a:r>
          </a:p>
          <a:p>
            <a:pPr lvl="0">
              <a:defRPr/>
            </a:pPr>
            <a:r>
              <a:rPr lang="en-US" dirty="0" smtClean="0">
                <a:solidFill>
                  <a:srgbClr val="C00000"/>
                </a:solidFill>
              </a:rPr>
              <a:t>Compound eluted as free base</a:t>
            </a:r>
          </a:p>
          <a:p>
            <a:pPr lvl="0">
              <a:defRPr/>
            </a:pP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idx="1"/>
          </p:nvPr>
        </p:nvSpPr>
        <p:spPr>
          <a:xfrm>
            <a:off x="228600" y="1066800"/>
            <a:ext cx="4270248" cy="639762"/>
          </a:xfrm>
        </p:spPr>
        <p:txBody>
          <a:bodyPr/>
          <a:lstStyle/>
          <a:p>
            <a:r>
              <a:rPr lang="en-US" dirty="0" smtClean="0"/>
              <a:t>Generic extraction</a:t>
            </a:r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038600" y="1066800"/>
            <a:ext cx="4270248" cy="639762"/>
          </a:xfrm>
        </p:spPr>
        <p:txBody>
          <a:bodyPr/>
          <a:lstStyle/>
          <a:p>
            <a:r>
              <a:rPr lang="en-US" dirty="0" smtClean="0"/>
              <a:t>Optimized extraction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solution of Compounds of Interest and Required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624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Make a 5 mg/mL solution of compounds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Dilute 5 mg/mL compound solution with water to yield a 50 ug/mL stock solution, experiment requires very low organic content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Required solvents: Methanol, </a:t>
            </a:r>
            <a:r>
              <a:rPr lang="en-US" sz="1600" dirty="0" err="1" smtClean="0"/>
              <a:t>di</a:t>
            </a:r>
            <a:r>
              <a:rPr lang="en-US" sz="1600" dirty="0" smtClean="0"/>
              <a:t> water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Collection tubes, 5 mL or larger collection tube volume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Required pipettes: 1 mL and 5 mL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SPE 10 port manifold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Required SPE material: Agilent Bond Elut C18 500 mg/6 mL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p/n: 12102052 </a:t>
            </a:r>
            <a:r>
              <a:rPr lang="en-US" sz="1600" dirty="0" smtClean="0"/>
              <a:t>or C18 100 mg/3 mL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</a:rPr>
              <a:t>p/n: 12102099 </a:t>
            </a:r>
            <a:r>
              <a:rPr lang="en-US" sz="1600" dirty="0" smtClean="0"/>
              <a:t>will need 20 SPE cartridges to accomplish both the low and high pH experiment</a:t>
            </a:r>
          </a:p>
          <a:p>
            <a:pPr lvl="1"/>
            <a:r>
              <a:rPr lang="en-US" sz="1600" dirty="0" smtClean="0"/>
              <a:t>HPLC for analysis 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Procedure for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1910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1600" dirty="0" smtClean="0"/>
              <a:t>Place 10 SPE cartridges on SPE manifold, one SPE cartridge per port, 10 port manifold; for low pH and then repeat procedure for high pH experiments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Procedure shown below is for a 500 mg/6 mL SPE cartridge </a:t>
            </a:r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</a:rPr>
              <a:t>(if a 100 mg/3 mL SPE cartridge is used instead change all volumes to 1 mL)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Condition 1-10 SPE cartridges: 3 mL methanol, then 3 mL water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Load 1-10 SPE cartridges: 3 mL of 50 ug/ml stock solution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Place collection tubes under every SPE cartridge prior to addition of wash solution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Wash </a:t>
            </a:r>
            <a:r>
              <a:rPr lang="en-US" sz="1600" dirty="0" smtClean="0">
                <a:solidFill>
                  <a:srgbClr val="C00000"/>
                </a:solidFill>
              </a:rPr>
              <a:t>Individual</a:t>
            </a:r>
            <a:r>
              <a:rPr lang="en-US" sz="1600" dirty="0" smtClean="0"/>
              <a:t> SPE cartridge: 3 mL of pH wash solutions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Collect each wash solution from individual SPE cartridge, analyze by HPLC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Overall Steps: Determine Recovery for Each Wash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5624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Perform condition, equilibrate and load steps on twenty cartridges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As per generic method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Standards, not real samples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Wash each cartridge with one of the twenty prepared wash solutions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 No final elution step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Dry down and reconstitute in mobile phase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Add ISTD if needed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Necessary for % recovery data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Calculate recoveries for each sample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96325" cy="1371600"/>
          </a:xfrm>
        </p:spPr>
        <p:txBody>
          <a:bodyPr/>
          <a:lstStyle/>
          <a:p>
            <a:r>
              <a:rPr lang="en-US" dirty="0" smtClean="0"/>
              <a:t>Information to be Determined from Optimization Experiment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2000" dirty="0" smtClean="0"/>
              <a:t>SPE used: </a:t>
            </a:r>
            <a:r>
              <a:rPr lang="en-US" sz="1800" dirty="0" smtClean="0"/>
              <a:t>Bond Elut C18, 500 mg/6 mL p/n: 12102052 </a:t>
            </a:r>
            <a:endParaRPr lang="en-US" sz="1800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81000" y="2438400"/>
            <a:ext cx="4270248" cy="3951288"/>
          </a:xfrm>
        </p:spPr>
        <p:txBody>
          <a:bodyPr/>
          <a:lstStyle/>
          <a:p>
            <a:pPr lvl="0">
              <a:defRPr/>
            </a:pPr>
            <a:r>
              <a:rPr lang="en-US" dirty="0" smtClean="0"/>
              <a:t>Condition – 3 mL </a:t>
            </a:r>
            <a:r>
              <a:rPr lang="en-US" dirty="0" err="1" smtClean="0"/>
              <a:t>MeOH</a:t>
            </a:r>
            <a:endParaRPr lang="en-US" dirty="0" smtClean="0"/>
          </a:p>
          <a:p>
            <a:pPr lvl="0">
              <a:defRPr/>
            </a:pPr>
            <a:r>
              <a:rPr lang="en-US" dirty="0" smtClean="0"/>
              <a:t>Equilibrate – 3 mL H</a:t>
            </a:r>
            <a:r>
              <a:rPr lang="en-US" baseline="-25000" dirty="0" smtClean="0"/>
              <a:t>2</a:t>
            </a:r>
            <a:r>
              <a:rPr lang="en-US" dirty="0" smtClean="0"/>
              <a:t>0</a:t>
            </a:r>
          </a:p>
          <a:p>
            <a:pPr lvl="0">
              <a:defRPr/>
            </a:pPr>
            <a:r>
              <a:rPr lang="en-US" dirty="0" smtClean="0"/>
              <a:t>Load – 3 mL sample</a:t>
            </a:r>
          </a:p>
          <a:p>
            <a:pPr lvl="0">
              <a:defRPr/>
            </a:pPr>
            <a:r>
              <a:rPr lang="en-US" dirty="0" smtClean="0"/>
              <a:t>Wash – 3 mL 5% </a:t>
            </a:r>
            <a:r>
              <a:rPr lang="en-US" dirty="0" err="1" smtClean="0"/>
              <a:t>MeOH</a:t>
            </a:r>
            <a:endParaRPr lang="en-US" dirty="0" smtClean="0"/>
          </a:p>
          <a:p>
            <a:pPr lvl="0">
              <a:defRPr/>
            </a:pPr>
            <a:r>
              <a:rPr lang="en-US" dirty="0" smtClean="0"/>
              <a:t>Elute – 3 mL </a:t>
            </a:r>
            <a:r>
              <a:rPr lang="en-US" dirty="0" err="1" smtClean="0"/>
              <a:t>MeOH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>
          <a:xfrm>
            <a:off x="4648200" y="2438400"/>
            <a:ext cx="4876672" cy="3334512"/>
          </a:xfrm>
        </p:spPr>
        <p:txBody>
          <a:bodyPr/>
          <a:lstStyle/>
          <a:p>
            <a:pPr lvl="0">
              <a:defRPr/>
            </a:pPr>
            <a:r>
              <a:rPr lang="en-US" dirty="0" smtClean="0"/>
              <a:t>Condition – 3 mL </a:t>
            </a:r>
            <a:r>
              <a:rPr lang="en-US" dirty="0" err="1" smtClean="0"/>
              <a:t>MeOH</a:t>
            </a:r>
            <a:endParaRPr lang="en-US" dirty="0" smtClean="0"/>
          </a:p>
          <a:p>
            <a:pPr lvl="0">
              <a:defRPr/>
            </a:pPr>
            <a:r>
              <a:rPr lang="en-US" dirty="0" smtClean="0"/>
              <a:t>Equilibrate – 3 mL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pPr lvl="0">
              <a:defRPr/>
            </a:pPr>
            <a:r>
              <a:rPr lang="en-US" dirty="0" smtClean="0"/>
              <a:t>Load – 3 mL sample</a:t>
            </a:r>
          </a:p>
          <a:p>
            <a:pPr lvl="0">
              <a:defRPr/>
            </a:pPr>
            <a:r>
              <a:rPr lang="en-US" dirty="0" smtClean="0">
                <a:solidFill>
                  <a:srgbClr val="C00000"/>
                </a:solidFill>
              </a:rPr>
              <a:t>Wash 1 – ??????</a:t>
            </a:r>
          </a:p>
          <a:p>
            <a:pPr lvl="0">
              <a:defRPr/>
            </a:pPr>
            <a:r>
              <a:rPr lang="en-US" dirty="0" smtClean="0">
                <a:solidFill>
                  <a:srgbClr val="C00000"/>
                </a:solidFill>
              </a:rPr>
              <a:t>Elute – ??????</a:t>
            </a:r>
          </a:p>
          <a:p>
            <a:pPr lvl="0">
              <a:defRPr/>
            </a:pPr>
            <a:endParaRPr lang="en-US" dirty="0" smtClean="0"/>
          </a:p>
          <a:p>
            <a:pPr lvl="0">
              <a:defRPr/>
            </a:pP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3200400" cy="639762"/>
          </a:xfrm>
        </p:spPr>
        <p:txBody>
          <a:bodyPr/>
          <a:lstStyle/>
          <a:p>
            <a:r>
              <a:rPr lang="en-US" dirty="0" smtClean="0"/>
              <a:t>Generic extraction</a:t>
            </a:r>
            <a:endParaRPr lang="en-US" dirty="0"/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495800" y="1600200"/>
            <a:ext cx="3581400" cy="639762"/>
          </a:xfrm>
        </p:spPr>
        <p:txBody>
          <a:bodyPr/>
          <a:lstStyle/>
          <a:p>
            <a:r>
              <a:rPr lang="en-US" dirty="0" smtClean="0"/>
              <a:t>Optimized extraction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Employing Systematic SPE Method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686800" cy="456247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SPE method development approach offers a simple and highly selective extraction method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When compared to a generic method using C18 phase, the systematic SPE method development approach provided an optimum method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Results will provide optimized wash and elution conditions for compounds of interest, namely: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Wash: appropriate pH and highest percentage of organic without eluting compounds of interest, maximum removal of interferences</a:t>
            </a:r>
          </a:p>
          <a:p>
            <a:pPr lvl="2">
              <a:buFont typeface="Arial" pitchFamily="34" charset="0"/>
              <a:buChar char="•"/>
            </a:pPr>
            <a:r>
              <a:rPr lang="en-US" sz="1600" dirty="0" smtClean="0"/>
              <a:t>Elute: appropriate pH and lowest percentage of organic that elutes compounds of interest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Possibly eliminating the final SPE eluate evaporation and reconstitution steps typical of most reversed-phase SPE procedures</a:t>
            </a:r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Low pH Washes</a:t>
            </a:r>
            <a:endParaRPr lang="en-US" dirty="0"/>
          </a:p>
        </p:txBody>
      </p:sp>
      <p:pic>
        <p:nvPicPr>
          <p:cNvPr id="1026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762000"/>
            <a:ext cx="1828572" cy="1828572"/>
          </a:xfrm>
          <a:prstGeom prst="rect">
            <a:avLst/>
          </a:prstGeom>
          <a:noFill/>
        </p:spPr>
      </p:pic>
      <p:pic>
        <p:nvPicPr>
          <p:cNvPr id="6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762000"/>
            <a:ext cx="1828572" cy="1828572"/>
          </a:xfrm>
          <a:prstGeom prst="rect">
            <a:avLst/>
          </a:prstGeom>
          <a:noFill/>
        </p:spPr>
      </p:pic>
      <p:pic>
        <p:nvPicPr>
          <p:cNvPr id="7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038828"/>
            <a:ext cx="1828572" cy="1828572"/>
          </a:xfrm>
          <a:prstGeom prst="rect">
            <a:avLst/>
          </a:prstGeom>
          <a:noFill/>
        </p:spPr>
      </p:pic>
      <p:pic>
        <p:nvPicPr>
          <p:cNvPr id="8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4038828"/>
            <a:ext cx="1828572" cy="1828572"/>
          </a:xfrm>
          <a:prstGeom prst="rect">
            <a:avLst/>
          </a:prstGeom>
          <a:noFill/>
        </p:spPr>
      </p:pic>
      <p:pic>
        <p:nvPicPr>
          <p:cNvPr id="10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4038828"/>
            <a:ext cx="1828572" cy="1828572"/>
          </a:xfrm>
          <a:prstGeom prst="rect">
            <a:avLst/>
          </a:prstGeom>
          <a:noFill/>
        </p:spPr>
      </p:pic>
      <p:pic>
        <p:nvPicPr>
          <p:cNvPr id="11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038828"/>
            <a:ext cx="1828572" cy="1828572"/>
          </a:xfrm>
          <a:prstGeom prst="rect">
            <a:avLst/>
          </a:prstGeom>
          <a:noFill/>
        </p:spPr>
      </p:pic>
      <p:pic>
        <p:nvPicPr>
          <p:cNvPr id="12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4038828"/>
            <a:ext cx="1828572" cy="1828572"/>
          </a:xfrm>
          <a:prstGeom prst="rect">
            <a:avLst/>
          </a:prstGeom>
          <a:noFill/>
        </p:spPr>
      </p:pic>
      <p:pic>
        <p:nvPicPr>
          <p:cNvPr id="13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762000"/>
            <a:ext cx="1828572" cy="1828572"/>
          </a:xfrm>
          <a:prstGeom prst="rect">
            <a:avLst/>
          </a:prstGeom>
          <a:noFill/>
        </p:spPr>
      </p:pic>
      <p:pic>
        <p:nvPicPr>
          <p:cNvPr id="14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762000"/>
            <a:ext cx="1828572" cy="1828572"/>
          </a:xfrm>
          <a:prstGeom prst="rect">
            <a:avLst/>
          </a:prstGeom>
          <a:noFill/>
        </p:spPr>
      </p:pic>
      <p:pic>
        <p:nvPicPr>
          <p:cNvPr id="15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762000"/>
            <a:ext cx="1828572" cy="1828572"/>
          </a:xfrm>
          <a:prstGeom prst="rect">
            <a:avLst/>
          </a:prstGeom>
          <a:noFill/>
        </p:spPr>
      </p:pic>
      <p:pic>
        <p:nvPicPr>
          <p:cNvPr id="16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628" y="2438400"/>
            <a:ext cx="1828572" cy="1828572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609600" y="3593068"/>
            <a:ext cx="864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2% FA</a:t>
            </a:r>
          </a:p>
        </p:txBody>
      </p:sp>
      <p:cxnSp>
        <p:nvCxnSpPr>
          <p:cNvPr id="20" name="Shape 19"/>
          <p:cNvCxnSpPr>
            <a:stCxn id="16" idx="0"/>
          </p:cNvCxnSpPr>
          <p:nvPr/>
        </p:nvCxnSpPr>
        <p:spPr>
          <a:xfrm rot="5400000" flipH="1" flipV="1">
            <a:off x="1181157" y="1181157"/>
            <a:ext cx="1143000" cy="137148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/>
          <p:nvPr/>
        </p:nvCxnSpPr>
        <p:spPr>
          <a:xfrm rot="5400000" flipH="1" flipV="1">
            <a:off x="1104843" y="4076757"/>
            <a:ext cx="1143000" cy="1371486"/>
          </a:xfrm>
          <a:prstGeom prst="curvedConnector2">
            <a:avLst/>
          </a:prstGeom>
          <a:ln>
            <a:tailEnd type="arrow"/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812988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07897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10%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98988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20%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17697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30%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84497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40%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12988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50%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07897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60%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251388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70%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318188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80%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37388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90%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High pH Washes</a:t>
            </a:r>
            <a:endParaRPr lang="en-US" dirty="0"/>
          </a:p>
        </p:txBody>
      </p:sp>
      <p:pic>
        <p:nvPicPr>
          <p:cNvPr id="28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762000"/>
            <a:ext cx="1828572" cy="1828572"/>
          </a:xfrm>
          <a:prstGeom prst="rect">
            <a:avLst/>
          </a:prstGeom>
          <a:noFill/>
        </p:spPr>
      </p:pic>
      <p:pic>
        <p:nvPicPr>
          <p:cNvPr id="29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762000"/>
            <a:ext cx="1828572" cy="1828572"/>
          </a:xfrm>
          <a:prstGeom prst="rect">
            <a:avLst/>
          </a:prstGeom>
          <a:noFill/>
        </p:spPr>
      </p:pic>
      <p:pic>
        <p:nvPicPr>
          <p:cNvPr id="30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038828"/>
            <a:ext cx="1828572" cy="1828572"/>
          </a:xfrm>
          <a:prstGeom prst="rect">
            <a:avLst/>
          </a:prstGeom>
          <a:noFill/>
        </p:spPr>
      </p:pic>
      <p:pic>
        <p:nvPicPr>
          <p:cNvPr id="31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4038828"/>
            <a:ext cx="1828572" cy="1828572"/>
          </a:xfrm>
          <a:prstGeom prst="rect">
            <a:avLst/>
          </a:prstGeom>
          <a:noFill/>
        </p:spPr>
      </p:pic>
      <p:pic>
        <p:nvPicPr>
          <p:cNvPr id="32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4038828"/>
            <a:ext cx="1828572" cy="1828572"/>
          </a:xfrm>
          <a:prstGeom prst="rect">
            <a:avLst/>
          </a:prstGeom>
          <a:noFill/>
        </p:spPr>
      </p:pic>
      <p:pic>
        <p:nvPicPr>
          <p:cNvPr id="33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4038828"/>
            <a:ext cx="1828572" cy="1828572"/>
          </a:xfrm>
          <a:prstGeom prst="rect">
            <a:avLst/>
          </a:prstGeom>
          <a:noFill/>
        </p:spPr>
      </p:pic>
      <p:pic>
        <p:nvPicPr>
          <p:cNvPr id="34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4038828"/>
            <a:ext cx="1828572" cy="1828572"/>
          </a:xfrm>
          <a:prstGeom prst="rect">
            <a:avLst/>
          </a:prstGeom>
          <a:noFill/>
        </p:spPr>
      </p:pic>
      <p:pic>
        <p:nvPicPr>
          <p:cNvPr id="35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762000"/>
            <a:ext cx="1828572" cy="1828572"/>
          </a:xfrm>
          <a:prstGeom prst="rect">
            <a:avLst/>
          </a:prstGeom>
          <a:noFill/>
        </p:spPr>
      </p:pic>
      <p:pic>
        <p:nvPicPr>
          <p:cNvPr id="36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762000"/>
            <a:ext cx="1828572" cy="1828572"/>
          </a:xfrm>
          <a:prstGeom prst="rect">
            <a:avLst/>
          </a:prstGeom>
          <a:noFill/>
        </p:spPr>
      </p:pic>
      <p:pic>
        <p:nvPicPr>
          <p:cNvPr id="37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762000"/>
            <a:ext cx="1828572" cy="1828572"/>
          </a:xfrm>
          <a:prstGeom prst="rect">
            <a:avLst/>
          </a:prstGeom>
          <a:noFill/>
        </p:spPr>
      </p:pic>
      <p:pic>
        <p:nvPicPr>
          <p:cNvPr id="38" name="Picture 2" descr="C:\Documents and Settings\benyong\Local Settings\Temporary Internet Files\Content.IE5\DOM07ALE\MC90043692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628" y="2438400"/>
            <a:ext cx="1828572" cy="1828572"/>
          </a:xfrm>
          <a:prstGeom prst="rect">
            <a:avLst/>
          </a:prstGeom>
          <a:noFill/>
        </p:spPr>
      </p:pic>
      <p:cxnSp>
        <p:nvCxnSpPr>
          <p:cNvPr id="40" name="Shape 39"/>
          <p:cNvCxnSpPr>
            <a:stCxn id="38" idx="0"/>
          </p:cNvCxnSpPr>
          <p:nvPr/>
        </p:nvCxnSpPr>
        <p:spPr>
          <a:xfrm rot="5400000" flipH="1" flipV="1">
            <a:off x="1181157" y="1181157"/>
            <a:ext cx="1143000" cy="137148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/>
          <p:nvPr/>
        </p:nvCxnSpPr>
        <p:spPr>
          <a:xfrm rot="5400000" flipH="1" flipV="1">
            <a:off x="1104843" y="4076757"/>
            <a:ext cx="1143000" cy="1371486"/>
          </a:xfrm>
          <a:prstGeom prst="curvedConnector2">
            <a:avLst/>
          </a:prstGeom>
          <a:ln>
            <a:tailEnd type="arrow"/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812988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07897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10%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098988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20%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317697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30%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384497" y="1752600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40%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812988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50%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107897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60%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251388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70%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318188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80%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537388" y="4992469"/>
            <a:ext cx="851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90%</a:t>
            </a:r>
          </a:p>
          <a:p>
            <a:pPr algn="ctr"/>
            <a:r>
              <a:rPr lang="en-US" dirty="0" err="1">
                <a:solidFill>
                  <a:srgbClr val="000000"/>
                </a:solidFill>
              </a:rPr>
              <a:t>MeOH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3400" y="3392269"/>
            <a:ext cx="949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5% 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NH</a:t>
            </a:r>
            <a:r>
              <a:rPr lang="en-US" baseline="-25000" dirty="0">
                <a:solidFill>
                  <a:srgbClr val="000000"/>
                </a:solidFill>
              </a:rPr>
              <a:t>4</a:t>
            </a:r>
            <a:r>
              <a:rPr lang="en-US" dirty="0">
                <a:solidFill>
                  <a:srgbClr val="000000"/>
                </a:solidFill>
              </a:rPr>
              <a:t>OH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Structure: Atenolol used as an example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19200"/>
            <a:ext cx="31262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200400" y="15240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pKa 9.6, base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 Research Use Only.  Not for use in diagnostic procedures.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t0000000">
  <a:themeElements>
    <a:clrScheme name="AGILENT COLORS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CC"/>
      </a:accent1>
      <a:accent2>
        <a:srgbClr val="FF9900"/>
      </a:accent2>
      <a:accent3>
        <a:srgbClr val="669933"/>
      </a:accent3>
      <a:accent4>
        <a:srgbClr val="FFCC00"/>
      </a:accent4>
      <a:accent5>
        <a:srgbClr val="003366"/>
      </a:accent5>
      <a:accent6>
        <a:srgbClr val="990000"/>
      </a:accent6>
      <a:hlink>
        <a:srgbClr val="0099CC"/>
      </a:hlink>
      <a:folHlink>
        <a:srgbClr val="990066"/>
      </a:folHlink>
    </a:clrScheme>
    <a:fontScheme name="AGILENT PPT &amp; OUTLOO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Edit>PublicationForm</Edit>
  <New>PublicationForm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ata Sheet" ma:contentTypeID="0x0101009F5C14F1CF5847C7BBBADA9A8637DEAB0118009EA34B2B1380464E89B1C134870CD685" ma:contentTypeVersion="45" ma:contentTypeDescription="" ma:contentTypeScope="" ma:versionID="640c50becb01647171d3294cd6638a2c">
  <xsd:schema xmlns:xsd="http://www.w3.org/2001/XMLSchema" xmlns:p="http://schemas.microsoft.com/office/2006/metadata/properties" xmlns:ns1="http://schemas.microsoft.com/sharepoint/v3" xmlns:ns2="22ca790f-ee53-4f94-b1ae-6920b2266068" xmlns:ns3="eedcce15-334b-4e92-8869-e85d31d0da0a" xmlns:ns4="3a52aef6-3c65-41ed-96e3-cac50d1c25cd" xmlns:ns6="ee42ffa4-88aa-408d-9f63-e2d1068a6810" xmlns:ns7="d60c28fc-3d14-46f3-b174-9a10a2a6c6f4" targetNamespace="http://schemas.microsoft.com/office/2006/metadata/properties" ma:root="true" ma:fieldsID="569631fdd81b1166fbb145b2208bc03a" ns1:_="" ns2:_="" ns3:_="" ns4:_="" ns6:_="" ns7:_="">
    <xsd:import namespace="http://schemas.microsoft.com/sharepoint/v3"/>
    <xsd:import namespace="22ca790f-ee53-4f94-b1ae-6920b2266068"/>
    <xsd:import namespace="eedcce15-334b-4e92-8869-e85d31d0da0a"/>
    <xsd:import namespace="3a52aef6-3c65-41ed-96e3-cac50d1c25cd"/>
    <xsd:import namespace="ee42ffa4-88aa-408d-9f63-e2d1068a6810"/>
    <xsd:import namespace="d60c28fc-3d14-46f3-b174-9a10a2a6c6f4"/>
    <xsd:element name="properties">
      <xsd:complexType>
        <xsd:sequence>
          <xsd:element name="documentManagement">
            <xsd:complexType>
              <xsd:all>
                <xsd:element ref="ns2:WHID"/>
                <xsd:element ref="ns3:WorkspaceUrl" minOccurs="0"/>
                <xsd:element ref="ns3:LibraryUrl" minOccurs="0"/>
                <xsd:element ref="ns4:Abstract"/>
                <xsd:element ref="ns2:WebPageDescription" minOccurs="0"/>
                <xsd:element ref="ns3:PubContact"/>
                <xsd:element ref="ns1:Language"/>
                <xsd:element ref="ns2:Country" minOccurs="0"/>
                <xsd:element ref="ns3:ReleaseDate" minOccurs="0"/>
                <xsd:element ref="ns3:ExpirationDate"/>
                <xsd:element ref="ns3:PartNumber" minOccurs="0"/>
                <xsd:element ref="ns3:RelatedPartNumber" minOccurs="0"/>
                <xsd:element ref="ns3:LotNumber" minOccurs="0"/>
                <xsd:element ref="ns3:ExtraPartNumber" minOccurs="0"/>
                <xsd:element ref="ns3:PageCount" minOccurs="0"/>
                <xsd:element ref="ns3:Geography" minOccurs="0"/>
                <xsd:element ref="ns3:LimitedUse" minOccurs="0"/>
                <xsd:element ref="ns3:NativeApplication" minOccurs="0"/>
                <xsd:element ref="ns3:ProductGroup" minOccurs="0"/>
                <xsd:element ref="ns3:ProductLine" minOccurs="0"/>
                <xsd:element ref="ns3:Product" minOccurs="0"/>
                <xsd:element ref="ns3:ProductType" minOccurs="0"/>
                <xsd:element ref="ns3:IndustryType" minOccurs="0"/>
                <xsd:element ref="ns3:IndustryGroup" minOccurs="0"/>
                <xsd:element ref="ns6:MainCat" minOccurs="0"/>
                <xsd:element ref="ns3:Industry" minOccurs="0"/>
                <xsd:element ref="ns1:Name"/>
                <xsd:element ref="ns6:MidCat" minOccurs="0"/>
                <xsd:element ref="ns7:Analytical_x0020_Technique" minOccurs="0"/>
                <xsd:element ref="ns7:Matrix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Language" ma:index="10" ma:displayName="Language" ma:default="English" ma:format="Dropdown" ma:internalName="Language" ma:readOnly="false">
      <xsd:simpleType>
        <xsd:restriction base="dms:Choice">
          <xsd:enumeration value="Chinese (Simplified)"/>
          <xsd:enumeration value="Chinese (Traditional)"/>
          <xsd:enumeration value="Danish"/>
          <xsd:enumeration value="Dutch"/>
          <xsd:enumeration value="English"/>
          <xsd:enumeration value="Finnish"/>
          <xsd:enumeration value="French"/>
          <xsd:enumeration value="German"/>
          <xsd:enumeration value="Italian"/>
          <xsd:enumeration value="Japanese"/>
          <xsd:enumeration value="Korean"/>
          <xsd:enumeration value="Portuguese"/>
          <xsd:enumeration value="Russian"/>
          <xsd:enumeration value="Spanish"/>
          <xsd:enumeration value="Swedish"/>
          <xsd:enumeration value="Vietnamese"/>
        </xsd:restriction>
      </xsd:simpleType>
    </xsd:element>
    <xsd:element name="Name" ma:index="33" ma:displayName="File Name" ma:internalName="Name" ma:readOnly="true">
      <xsd:simpleType>
        <xsd:restriction base="dms:Text"/>
      </xsd:simpleType>
    </xsd:element>
  </xsd:schema>
  <xsd:schema xmlns:xsd="http://www.w3.org/2001/XMLSchema" xmlns:dms="http://schemas.microsoft.com/office/2006/documentManagement/types" targetNamespace="22ca790f-ee53-4f94-b1ae-6920b2266068" elementFormDefault="qualified">
    <xsd:import namespace="http://schemas.microsoft.com/office/2006/documentManagement/types"/>
    <xsd:element name="WHID" ma:index="2" ma:displayName="Warehouse ID" ma:description="" ma:hidden="true" ma:internalName="WHID">
      <xsd:simpleType>
        <xsd:restriction base="dms:Text"/>
      </xsd:simpleType>
    </xsd:element>
    <xsd:element name="WebPageDescription" ma:index="6" nillable="true" ma:displayName="Web Page Description" ma:description="Description of document limited to 175 characters. Will be used on public site." ma:internalName="WebPageDescription" ma:readOnly="false">
      <xsd:simpleType>
        <xsd:restriction base="dms:Text">
          <xsd:maxLength value="175"/>
        </xsd:restriction>
      </xsd:simpleType>
    </xsd:element>
    <xsd:element name="Country" ma:index="11" nillable="true" ma:displayName="Country" ma:format="Dropdown" ma:internalName="Country" ma:readOnly="false">
      <xsd:simpleType>
        <xsd:restriction base="dms:Choice">
          <xsd:enumeration value="AFGHANISTAN"/>
          <xsd:enumeration value="ALBANIA"/>
          <xsd:enumeration value="ALGERIA"/>
          <xsd:enumeration value="AMERICAN SAMOA"/>
          <xsd:enumeration value="ANDORRA"/>
          <xsd:enumeration value="ANGOLA"/>
          <xsd:enumeration value="ANGUILLA"/>
          <xsd:enumeration value="ANTARCTICA"/>
          <xsd:enumeration value="ANTIGUA AND BARBUDA"/>
          <xsd:enumeration value="ARGENTINA"/>
          <xsd:enumeration value="ARMENIA"/>
          <xsd:enumeration value="ARUBA"/>
          <xsd:enumeration value="AUSTRALIA"/>
          <xsd:enumeration value="AUSTRIA"/>
          <xsd:enumeration value="AZERBAIJAN"/>
          <xsd:enumeration value="BAHAMAS"/>
          <xsd:enumeration value="BAHRAIN"/>
          <xsd:enumeration value="BANGLADESH"/>
          <xsd:enumeration value="BARBADOS"/>
          <xsd:enumeration value="BELARUS"/>
          <xsd:enumeration value="BELGIUM"/>
          <xsd:enumeration value="BELIZE"/>
          <xsd:enumeration value="BENIN"/>
          <xsd:enumeration value="BERMUDA"/>
          <xsd:enumeration value="BHUTAN"/>
          <xsd:enumeration value="BOLIVIA"/>
          <xsd:enumeration value="BOSNIA-HERCEGOVINA"/>
          <xsd:enumeration value="BOTSWANA"/>
          <xsd:enumeration value="BOUVET ISLAND"/>
          <xsd:enumeration value="BRAZIL"/>
          <xsd:enumeration value="BRITISH INDIAN OCEAN TERRITORY"/>
          <xsd:enumeration value="BRUNEI"/>
          <xsd:enumeration value="BULGARIA"/>
          <xsd:enumeration value="BURKINA FASO"/>
          <xsd:enumeration value="BURUNDI"/>
          <xsd:enumeration value="CAMBODIA"/>
          <xsd:enumeration value="CAMEROON"/>
          <xsd:enumeration value="CANADA"/>
          <xsd:enumeration value="CAPE VERDE ISLANDS"/>
          <xsd:enumeration value="CAYMAN ISLANDS"/>
          <xsd:enumeration value="CENTRAL AFRICAN REPUBLIC"/>
          <xsd:enumeration value="CHAD"/>
          <xsd:enumeration value="CHILE"/>
          <xsd:enumeration value="CHINA"/>
          <xsd:enumeration value="CHRISTMAS ISLAND"/>
          <xsd:enumeration value="COCOS (KEELING) ISLANDS"/>
          <xsd:enumeration value="COLOMBIA"/>
          <xsd:enumeration value="COMOROS"/>
          <xsd:enumeration value="CONGO"/>
          <xsd:enumeration value="COOK ISLANDS"/>
          <xsd:enumeration value="COSTA RICA"/>
          <xsd:enumeration value="COTE D`IVOIRE"/>
          <xsd:enumeration value="CROATIA"/>
          <xsd:enumeration value="CYPRUS"/>
          <xsd:enumeration value="CZECH REPUBLIC"/>
          <xsd:enumeration value="DENMARK"/>
          <xsd:enumeration value="DJIBOUTI"/>
          <xsd:enumeration value="DOMINICA"/>
          <xsd:enumeration value="DOMINICAN REPUBLIC"/>
          <xsd:enumeration value="EAST TIMOR"/>
          <xsd:enumeration value="ECUADOR"/>
          <xsd:enumeration value="EGYPT"/>
          <xsd:enumeration value="EL SALVADOR"/>
          <xsd:enumeration value="EQUATORIAL GUINEA"/>
          <xsd:enumeration value="ERITREA"/>
          <xsd:enumeration value="ESTONIA"/>
          <xsd:enumeration value="ETHIOPIA"/>
          <xsd:enumeration value="FALKLAND/MALVINAS"/>
          <xsd:enumeration value="FAROE ISLANDS"/>
          <xsd:enumeration value="FED. STATES OF MICRONESIA"/>
          <xsd:enumeration value="FIJI"/>
          <xsd:enumeration value="FINLAND"/>
          <xsd:enumeration value="FRANCE"/>
          <xsd:enumeration value="FRENCH GUIANA"/>
          <xsd:enumeration value="FRENCH POLYNESIA"/>
          <xsd:enumeration value="FRENCH SOUTHERN TERRITORIES"/>
          <xsd:enumeration value="GABON"/>
          <xsd:enumeration value="GAMBIA"/>
          <xsd:enumeration value="GEORGIA"/>
          <xsd:enumeration value="GERMANY"/>
          <xsd:enumeration value="GHANA"/>
          <xsd:enumeration value="GIBRALTAR"/>
          <xsd:enumeration value="GREECE"/>
          <xsd:enumeration value="GREENLAND"/>
          <xsd:enumeration value="GRENADA"/>
          <xsd:enumeration value="GUADELOUPE"/>
          <xsd:enumeration value="GUAM"/>
          <xsd:enumeration value="GUATEMALA"/>
          <xsd:enumeration value="GUINEA"/>
          <xsd:enumeration value="GUINEA-BISSAU"/>
          <xsd:enumeration value="GUYANA"/>
          <xsd:enumeration value="HAITI"/>
          <xsd:enumeration value="HEARD AND MCDONALD ISLANDS"/>
          <xsd:enumeration value="HONDURAS"/>
          <xsd:enumeration value="HONG KONG"/>
          <xsd:enumeration value="HUNGARY"/>
          <xsd:enumeration value="ICELAND"/>
          <xsd:enumeration value="INDIA"/>
          <xsd:enumeration value="INDONESIA"/>
          <xsd:enumeration value="IRAQ"/>
          <xsd:enumeration value="IRELAND"/>
          <xsd:enumeration value="ISRAEL"/>
          <xsd:enumeration value="ITALY"/>
          <xsd:enumeration value="JAMAICA"/>
          <xsd:enumeration value="JAPAN"/>
          <xsd:enumeration value="JORDAN"/>
          <xsd:enumeration value="KAZAKHSTAN"/>
          <xsd:enumeration value="KENYA"/>
          <xsd:enumeration value="KIRIBATI"/>
          <xsd:enumeration value="KUWAIT"/>
          <xsd:enumeration value="KYRGYZSTAN"/>
          <xsd:enumeration value="LAOS"/>
          <xsd:enumeration value="LATVIA"/>
          <xsd:enumeration value="LEBANON"/>
          <xsd:enumeration value="LESOTHO"/>
          <xsd:enumeration value="LIBERIA"/>
          <xsd:enumeration value="LIECHTENSTEIN"/>
          <xsd:enumeration value="LITHUANIA"/>
          <xsd:enumeration value="LUXEMBOURG"/>
          <xsd:enumeration value="MACAO"/>
          <xsd:enumeration value="MACEDONIA"/>
          <xsd:enumeration value="MADAGASCAR"/>
          <xsd:enumeration value="MALAWI"/>
          <xsd:enumeration value="MALAYSIA"/>
          <xsd:enumeration value="MALDIVES"/>
          <xsd:enumeration value="MALI"/>
          <xsd:enumeration value="MALTA"/>
          <xsd:enumeration value="MARSHALL ISLANDS"/>
          <xsd:enumeration value="MARTINIQUE"/>
          <xsd:enumeration value="MAURITANIA"/>
          <xsd:enumeration value="MAURITIUS"/>
          <xsd:enumeration value="MAYOTTE"/>
          <xsd:enumeration value="MEXICO"/>
          <xsd:enumeration value="MOLDOVA"/>
          <xsd:enumeration value="MONACO"/>
          <xsd:enumeration value="MONGOLIA"/>
          <xsd:enumeration value="MONTENEGRO AND SERBIA"/>
          <xsd:enumeration value="MONTSERRAT"/>
          <xsd:enumeration value="MOROCCO"/>
          <xsd:enumeration value="MOZAMBIQUE"/>
          <xsd:enumeration value="MYANMAR"/>
          <xsd:enumeration value="NAMIBIA"/>
          <xsd:enumeration value="NAURU"/>
          <xsd:enumeration value="NEPAL"/>
          <xsd:enumeration value="NETHERLANDS"/>
          <xsd:enumeration value="NETHERLANDS ANTILLES"/>
          <xsd:enumeration value="NEW CALEDONIA"/>
          <xsd:enumeration value="NEW ZEALAND"/>
          <xsd:enumeration value="NICARAGUA"/>
          <xsd:enumeration value="NIGER"/>
          <xsd:enumeration value="NIGERIA"/>
          <xsd:enumeration value="NIUE"/>
          <xsd:enumeration value="NORFOLK ISLAND"/>
          <xsd:enumeration value="NORTHERN MARIANA ISLANDS"/>
          <xsd:enumeration value="NORWAY"/>
          <xsd:enumeration value="OMAN"/>
          <xsd:enumeration value="PAKISTAN"/>
          <xsd:enumeration value="PALAU"/>
          <xsd:enumeration value="PANAMA"/>
          <xsd:enumeration value="PAPUA NEW GUINEA"/>
          <xsd:enumeration value="PARAGUAY"/>
          <xsd:enumeration value="PERU"/>
          <xsd:enumeration value="PHILIPPINES"/>
          <xsd:enumeration value="PITCAIRN ISLANDS"/>
          <xsd:enumeration value="POLAND"/>
          <xsd:enumeration value="PORTUGAL"/>
          <xsd:enumeration value="PUERTO RICO"/>
          <xsd:enumeration value="QATAR"/>
          <xsd:enumeration value="REUNION"/>
          <xsd:enumeration value="ROMANIA"/>
          <xsd:enumeration value="RUSSIA"/>
          <xsd:enumeration value="RWANDA"/>
          <xsd:enumeration value="SAN MARINO"/>
          <xsd:enumeration value="SAO TOME AND PRINCIPE"/>
          <xsd:enumeration value="SAUDI ARABIA"/>
          <xsd:enumeration value="SENEGAL"/>
          <xsd:enumeration value="SERBIA"/>
          <xsd:enumeration value="SEYCHELLES"/>
          <xsd:enumeration value="SIERRA LEONE"/>
          <xsd:enumeration value="SINGAPORE"/>
          <xsd:enumeration value="SLOVAK REPUBLIC"/>
          <xsd:enumeration value="SLOVENIA"/>
          <xsd:enumeration value="SOLOMON ISLANDS"/>
          <xsd:enumeration value="SOMALIA"/>
          <xsd:enumeration value="SOUTH AFRICA"/>
          <xsd:enumeration value="SOUTH KOREA"/>
          <xsd:enumeration value="SPAIN"/>
          <xsd:enumeration value="SRI LANKA"/>
          <xsd:enumeration value="ST. HELENA"/>
          <xsd:enumeration value="ST. KITTS AND NEVIS"/>
          <xsd:enumeration value="ST. LUCIA"/>
          <xsd:enumeration value="ST. PIERRE AND MIQUELON"/>
          <xsd:enumeration value="ST. VINCENT AND THE GRENADINES"/>
          <xsd:enumeration value="SURINAME"/>
          <xsd:enumeration value="SVALBARD AND JAN MAYEN ISLANDS"/>
          <xsd:enumeration value="SWAZILAND"/>
          <xsd:enumeration value="SWEDEN"/>
          <xsd:enumeration value="SWITZERLAND"/>
          <xsd:enumeration value="TAIWAN"/>
          <xsd:enumeration value="TAJIKISTAN"/>
          <xsd:enumeration value="TANZANIA"/>
          <xsd:enumeration value="THAILAND"/>
          <xsd:enumeration value="TOGO"/>
          <xsd:enumeration value="TOKELAU"/>
          <xsd:enumeration value="TONGA"/>
          <xsd:enumeration value="TRINIDAD AND TOBAGO"/>
          <xsd:enumeration value="TUNISIA"/>
          <xsd:enumeration value="TURKEY"/>
          <xsd:enumeration value="TURKMENISTAN"/>
          <xsd:enumeration value="TURKS AND CAICOS ISLANDS"/>
          <xsd:enumeration value="TUVALU"/>
          <xsd:enumeration value="UGANDA"/>
          <xsd:enumeration value="UKRAINE"/>
          <xsd:enumeration value="UNITED ARAB EMIRATES"/>
          <xsd:enumeration value="UNITED KINGDOM"/>
          <xsd:enumeration value="UNITED STATES"/>
          <xsd:enumeration value="URUGUAY"/>
          <xsd:enumeration value="US MINOR OUTLYING ISLANDS"/>
          <xsd:enumeration value="UZBEKISTAN"/>
          <xsd:enumeration value="VANUATU"/>
          <xsd:enumeration value="VATICAN CITY STATE"/>
          <xsd:enumeration value="VENEZUELA"/>
          <xsd:enumeration value="VIETNAM"/>
          <xsd:enumeration value="VIRGIN ISLANDS (BRITISH)"/>
          <xsd:enumeration value="VIRGIN ISLANDS (U.S.)"/>
          <xsd:enumeration value="WALLIS AND FUTUNA ISLANDS"/>
          <xsd:enumeration value="WESTERN SAHARA"/>
          <xsd:enumeration value="WESTERN SAMOA"/>
          <xsd:enumeration value="YEMEN"/>
          <xsd:enumeration value="YUGOSLAVIA"/>
          <xsd:enumeration value="ZAIRE"/>
          <xsd:enumeration value="ZAMBIA"/>
          <xsd:enumeration value="ZIMBABWE"/>
        </xsd:restriction>
      </xsd:simpleType>
    </xsd:element>
  </xsd:schema>
  <xsd:schema xmlns:xsd="http://www.w3.org/2001/XMLSchema" xmlns:dms="http://schemas.microsoft.com/office/2006/documentManagement/types" targetNamespace="eedcce15-334b-4e92-8869-e85d31d0da0a" elementFormDefault="qualified">
    <xsd:import namespace="http://schemas.microsoft.com/office/2006/documentManagement/types"/>
    <xsd:element name="WorkspaceUrl" ma:index="3" nillable="true" ma:displayName="Workspace URL" ma:hidden="true" ma:internalName="Workspace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ibraryUrl" ma:index="4" nillable="true" ma:displayName="Library URL" ma:hidden="true" ma:internalName="Library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Contact" ma:index="8" ma:displayName="Publication Contact" ma:description="Agilent individual who manages the review of this content." ma:list="UserInfo" ma:internalName="PubContact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leaseDate" ma:index="12" nillable="true" ma:displayName="Release Date" ma:format="DateOnly" ma:internalName="ReleaseDate">
      <xsd:simpleType>
        <xsd:restriction base="dms:DateTime"/>
      </xsd:simpleType>
    </xsd:element>
    <xsd:element name="ExpirationDate" ma:index="13" ma:displayName="Expiration Date" ma:description="Date this item will be reviewed." ma:format="DateOnly" ma:internalName="ExpirationDate" ma:readOnly="false">
      <xsd:simpleType>
        <xsd:restriction base="dms:DateTime"/>
      </xsd:simpleType>
    </xsd:element>
    <xsd:element name="PartNumber" ma:index="14" nillable="true" ma:displayName="Publication Part Number" ma:description="Enter the LitStation generated number used for ordering hardcopies of this item." ma:internalName="PartNumber" ma:readOnly="false">
      <xsd:simpleType>
        <xsd:restriction base="dms:Text">
          <xsd:maxLength value="255"/>
        </xsd:restriction>
      </xsd:simpleType>
    </xsd:element>
    <xsd:element name="RelatedPartNumber" ma:index="15" nillable="true" ma:displayName="Agilent Part Number" ma:description="Internal Agilent SAP part number that is the primary focus of this publication (g12345). Do not include model numbers (7890), these should be selected from the product listing below. " ma:internalName="RelatedPartNumber" ma:readOnly="false">
      <xsd:simpleType>
        <xsd:restriction base="dms:Text"/>
      </xsd:simpleType>
    </xsd:element>
    <xsd:element name="LotNumber" ma:index="16" nillable="true" ma:displayName="Lot Number" ma:internalName="LotNumber">
      <xsd:simpleType>
        <xsd:restriction base="dms:Text"/>
      </xsd:simpleType>
    </xsd:element>
    <xsd:element name="ExtraPartNumber" ma:index="17" nillable="true" ma:displayName="Extra Part Number" ma:description="Internal Agilent part number (e.g. CAG-03-139-00024076). Do not include Agilent Part (SAP) or model (7890) numbers." ma:internalName="ExtraPartNumber" ma:readOnly="false">
      <xsd:simpleType>
        <xsd:restriction base="dms:Text">
          <xsd:maxLength value="255"/>
        </xsd:restriction>
      </xsd:simpleType>
    </xsd:element>
    <xsd:element name="PageCount" ma:index="18" nillable="true" ma:displayName="Page Count" ma:decimals="0" ma:internalName="PageCount">
      <xsd:simpleType>
        <xsd:restriction base="dms:Number">
          <xsd:minInclusive value="0"/>
        </xsd:restriction>
      </xsd:simpleType>
    </xsd:element>
    <xsd:element name="Geography" ma:index="19" nillable="true" ma:displayName="Geography" ma:internalName="Geography">
      <xsd:simpleType>
        <xsd:restriction base="dms:Choice">
          <xsd:enumeration value="Americas/Asia Pacific;Non European"/>
          <xsd:enumeration value="Americas: US, Canada, Latin America"/>
          <xsd:enumeration value="Argentina"/>
          <xsd:enumeration value="Asian Countries"/>
          <xsd:enumeration value="Asian Pacific"/>
          <xsd:enumeration value="Australia"/>
          <xsd:enumeration value="Austria"/>
          <xsd:enumeration value="Belgium"/>
          <xsd:enumeration value="Brazil"/>
          <xsd:enumeration value="Canada"/>
          <xsd:enumeration value="Croatia"/>
          <xsd:enumeration value="Czechoslovakia"/>
          <xsd:enumeration value="Denmark"/>
          <xsd:enumeration value="Europe"/>
          <xsd:enumeration value="Finland"/>
          <xsd:enumeration value="France"/>
          <xsd:enumeration value="Germany"/>
          <xsd:enumeration value="Greece"/>
          <xsd:enumeration value="Hong Kong"/>
          <xsd:enumeration value="Hungary"/>
          <xsd:enumeration value="India"/>
          <xsd:enumeration value="Intercon"/>
          <xsd:enumeration value="Ireland"/>
          <xsd:enumeration value="Italy"/>
          <xsd:enumeration value="Japan"/>
          <xsd:enumeration value="Latin America"/>
          <xsd:enumeration value="Malaysia"/>
          <xsd:enumeration value="Mexico"/>
          <xsd:enumeration value="Netherlands"/>
          <xsd:enumeration value="New Zealand"/>
          <xsd:enumeration value="Non-U.S. (Universal foreign)"/>
          <xsd:enumeration value="Norway"/>
          <xsd:enumeration value="People's Republic of China"/>
          <xsd:enumeration value="Poland"/>
          <xsd:enumeration value="Republic of China (Taiwan)"/>
          <xsd:enumeration value="Republic of Korea"/>
          <xsd:enumeration value="Russia"/>
          <xsd:enumeration value="Singapore"/>
          <xsd:enumeration value="Slovenia"/>
          <xsd:enumeration value="Socialist Countries"/>
          <xsd:enumeration value="South Africa"/>
          <xsd:enumeration value="Spain"/>
          <xsd:enumeration value="Sweden"/>
          <xsd:enumeration value="Switzerland"/>
          <xsd:enumeration value="Turkey"/>
          <xsd:enumeration value="United Kingdom"/>
          <xsd:enumeration value="United States"/>
          <xsd:enumeration value="United States/Canada"/>
          <xsd:enumeration value="Universal"/>
        </xsd:restriction>
      </xsd:simpleType>
    </xsd:element>
    <xsd:element name="LimitedUse" ma:index="20" nillable="true" ma:displayName="Limited Use" ma:internalName="LimitedUse">
      <xsd:simpleType>
        <xsd:restriction base="dms:Boolean"/>
      </xsd:simpleType>
    </xsd:element>
    <xsd:element name="NativeApplication" ma:index="21" nillable="true" ma:displayName="Native Application" ma:format="Dropdown" ma:internalName="NativeApplication">
      <xsd:simpleType>
        <xsd:restriction base="dms:Choice">
          <xsd:enumeration value="AmiPro"/>
          <xsd:enumeration value="CorelDraw"/>
          <xsd:enumeration value="Designer"/>
          <xsd:enumeration value="Excel"/>
          <xsd:enumeration value="FrameMaker"/>
          <xsd:enumeration value="Freehand"/>
          <xsd:enumeration value="Illustrator"/>
          <xsd:enumeration value="InDesign"/>
          <xsd:enumeration value="Interleaf"/>
          <xsd:enumeration value="Lectora"/>
          <xsd:enumeration value="Lotus123"/>
          <xsd:enumeration value="Microsoft Word"/>
          <xsd:enumeration value="MS Office"/>
          <xsd:enumeration value="MS Windows Media Player"/>
          <xsd:enumeration value="Not applicable"/>
          <xsd:enumeration value="PageMaker"/>
          <xsd:enumeration value="PCL"/>
          <xsd:enumeration value="PDF"/>
          <xsd:enumeration value="Photoshop"/>
          <xsd:enumeration value="Picture Publisher"/>
          <xsd:enumeration value="PowerPoint"/>
          <xsd:enumeration value="Quark"/>
          <xsd:enumeration value="Schema"/>
        </xsd:restriction>
      </xsd:simpleType>
    </xsd:element>
    <xsd:element name="ProductGroup" ma:index="22" nillable="true" ma:displayName="Product Group" ma:description="Select only the Product Group that is the primary focus of this publication." ma:hidden="true" ma:internalName="ProductGroup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tomic Spectroscopy"/>
                    <xsd:enumeration value="Automation Solutions"/>
                    <xsd:enumeration value="Bioreagents, Standards &amp; Kits"/>
                    <xsd:enumeration value="Columns &amp; Supplies"/>
                    <xsd:enumeration value="Dissolution"/>
                    <xsd:enumeration value="Electrophoresis"/>
                    <xsd:enumeration value="Gas Chromatography"/>
                    <xsd:enumeration value="GC &amp; GC/MS Columns"/>
                    <xsd:enumeration value="General Chromatography"/>
                    <xsd:enumeration value="Informatics &amp; Software"/>
                    <xsd:enumeration value="Instrument Parts &amp; Supplies"/>
                    <xsd:enumeration value="LC &amp; LC/MS Columns"/>
                    <xsd:enumeration value="Leak Detection"/>
                    <xsd:enumeration value="Liquid Chromatography"/>
                    <xsd:enumeration value="Magnetic Resonance"/>
                    <xsd:enumeration value="Mass Spectrometry"/>
                    <xsd:enumeration value="Microarrays"/>
                    <xsd:enumeration value="Molecular Spectroscopy"/>
                    <xsd:enumeration value="Particle Analysis"/>
                    <xsd:enumeration value="Sample Preparation"/>
                    <xsd:enumeration value="Services"/>
                    <xsd:enumeration value="Support"/>
                    <xsd:enumeration value="Vacuum Technologies"/>
                    <xsd:enumeration value="X-Ray Crystallography"/>
                  </xsd:restriction>
                </xsd:simpleType>
              </xsd:element>
            </xsd:sequence>
          </xsd:extension>
        </xsd:complexContent>
      </xsd:complexType>
    </xsd:element>
    <xsd:element name="ProductLine" ma:index="23" nillable="true" ma:displayName="Product Line" ma:internalName="ProductLin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nalytical Local Products"/>
                    <xsd:enumeration value="Analytical Parts"/>
                    <xsd:enumeration value="Analytical Supplies"/>
                    <xsd:enumeration value="Bioscience"/>
                    <xsd:enumeration value="CAG Miscellaneous Program Activities"/>
                    <xsd:enumeration value="Data Systems"/>
                    <xsd:enumeration value="Gas Phase Plus"/>
                    <xsd:enumeration value="GC Columns"/>
                    <xsd:enumeration value="ICP-MS"/>
                    <xsd:enumeration value="IIM Professional Services Organization"/>
                    <xsd:enumeration value="Informatics"/>
                    <xsd:enumeration value="J&amp;W Products"/>
                    <xsd:enumeration value="Lab-on-a-Chip Products"/>
                    <xsd:enumeration value="LC Columns"/>
                    <xsd:enumeration value="Liquid Phase Analysis"/>
                    <xsd:enumeration value="Mass Spectrometry/Sequencers"/>
                    <xsd:enumeration value="Proprietary Instrument Supplies"/>
                    <xsd:enumeration value="Support Services"/>
                    <xsd:enumeration value="Versatest"/>
                    <xsd:enumeration value="Zorbax Columns"/>
                  </xsd:restriction>
                </xsd:simpleType>
              </xsd:element>
            </xsd:sequence>
          </xsd:extension>
        </xsd:complexContent>
      </xsd:complexType>
    </xsd:element>
    <xsd:element name="Product" ma:index="24" nillable="true" ma:displayName="Product" ma:hidden="true" ma:internalName="Product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2912A"/>
                    <xsd:enumeration value="G2613A"/>
                    <xsd:enumeration value="G2614A"/>
                    <xsd:enumeration value="G2630A"/>
                    <xsd:enumeration value="G2630B"/>
                    <xsd:enumeration value="G2855B"/>
                    <xsd:enumeration value="G2888A"/>
                    <xsd:enumeration value="G2913A"/>
                    <xsd:enumeration value="G2916A"/>
                  </xsd:restriction>
                </xsd:simpleType>
              </xsd:element>
            </xsd:sequence>
          </xsd:extension>
        </xsd:complexContent>
      </xsd:complexType>
    </xsd:element>
    <xsd:element name="ProductType" ma:index="25" nillable="true" ma:displayName="Product Type" ma:description="Select only the Product Type that is the primary focus of this publication." ma:hidden="true" ma:internalName="ProductTyp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6850 Consumables"/>
                    <xsd:enumeration value="6890N Consumables"/>
                    <xsd:enumeration value="Accessories"/>
                    <xsd:enumeration value="AccuBond II SPE Cartridges"/>
                    <xsd:enumeration value="Accubond SPE Cartridges"/>
                    <xsd:enumeration value="Active Gauges"/>
                    <xsd:enumeration value="Analytical Injection Systems"/>
                    <xsd:enumeration value="Analytical LC Detectors"/>
                    <xsd:enumeration value="Analytical LC Fraction Collectors"/>
                    <xsd:enumeration value="Analytical LC Systems"/>
                    <xsd:enumeration value="Analytical Pumps &amp; Vacuum Degassers"/>
                    <xsd:enumeration value="Analytical Thermal Column Compartment"/>
                    <xsd:enumeration value="Analytical Valve Solution"/>
                    <xsd:enumeration value="Analytical Workstation"/>
                    <xsd:enumeration value="Analyzer"/>
                    <xsd:enumeration value="Apparatus"/>
                    <xsd:enumeration value="Application Kits"/>
                    <xsd:enumeration value="APPNS"/>
                    <xsd:enumeration value="Asahipak Columns"/>
                    <xsd:enumeration value="Atomic Absorption Accessories"/>
                    <xsd:enumeration value="Atomic Absorption Spectroscopy"/>
                    <xsd:enumeration value="Atomic Absorption Systems"/>
                    <xsd:enumeration value="Barcode"/>
                    <xsd:enumeration value="Bioanalyzer"/>
                    <xsd:enumeration value="Bioanalyzer Cell Solution"/>
                    <xsd:enumeration value="Bioanalyzer Compliance"/>
                    <xsd:enumeration value="Bioanalyzer DNA Solution"/>
                    <xsd:enumeration value="Bioanalyzer Protein Solution"/>
                    <xsd:enumeration value="Bioanalyzer RNA Solution"/>
                    <xsd:enumeration value="Bioanalyzer System"/>
                    <xsd:enumeration value="Bioanalyzer Workstation"/>
                    <xsd:enumeration value="Bond Elut SPE"/>
                    <xsd:enumeration value="Bulk SPE Sorbents"/>
                    <xsd:enumeration value="Capillary"/>
                    <xsd:enumeration value="Capillary Electrophoresis &amp; CE/MS"/>
                    <xsd:enumeration value="Capillary LC"/>
                    <xsd:enumeration value="Cartridge Reservoirs and Filtration Cartridges"/>
                    <xsd:enumeration value="CCD Detectors"/>
                    <xsd:enumeration value="cDNA Kit"/>
                    <xsd:enumeration value="CE Compliance"/>
                    <xsd:enumeration value="CE Standards &amp; Reagents"/>
                    <xsd:enumeration value="CGH Kit"/>
                    <xsd:enumeration value="Chemical Standards"/>
                    <xsd:enumeration value="Chip-on-Chip"/>
                    <xsd:enumeration value="Chiral Columns"/>
                    <xsd:enumeration value="Chromatographic Data System"/>
                    <xsd:enumeration value="Columns"/>
                    <xsd:enumeration value="Compliance"/>
                    <xsd:enumeration value="Components &amp; Hardware"/>
                    <xsd:enumeration value="Computer/Peripherals"/>
                    <xsd:enumeration value="Consulting"/>
                    <xsd:enumeration value="Content Management"/>
                    <xsd:enumeration value="CpG Microarray"/>
                    <xsd:enumeration value="CTC Sample Injectors"/>
                    <xsd:enumeration value="Custom"/>
                    <xsd:enumeration value="Data Analysis Software"/>
                    <xsd:enumeration value="Diatomaceous Earth Sorbents"/>
                    <xsd:enumeration value="Diffusion Pumps"/>
                    <xsd:enumeration value="Disk SPE"/>
                    <xsd:enumeration value="Dissolution"/>
                    <xsd:enumeration value="Dissolution Systems"/>
                    <xsd:enumeration value="DNA"/>
                    <xsd:enumeration value="DNA Methylation"/>
                    <xsd:enumeration value="Drugs of Abuse Testing"/>
                    <xsd:enumeration value="Dry Scroll Pumps"/>
                    <xsd:enumeration value="Dual Mode Gene Expression"/>
                    <xsd:enumeration value="Electronic Lab Notebook"/>
                    <xsd:enumeration value="Electrophoresis"/>
                    <xsd:enumeration value="Enterprise Edition SW"/>
                    <xsd:enumeration value="Evidex II Drugs of Abuse Cartridges"/>
                    <xsd:enumeration value="EVIDEX SPE Cartridges"/>
                    <xsd:enumeration value="Flash Chromatography"/>
                    <xsd:enumeration value="Flash Chromatography Systems"/>
                    <xsd:enumeration value="Fluorescence Accessories"/>
                    <xsd:enumeration value="Fluorescence Spectroscopy"/>
                    <xsd:enumeration value="Fluorescence Systems"/>
                    <xsd:enumeration value="FTIR Accessories"/>
                    <xsd:enumeration value="FT-IR Accessories"/>
                    <xsd:enumeration value="FT-IR Systems"/>
                    <xsd:enumeration value="FTMS"/>
                    <xsd:enumeration value="Gas Analyzer Standards and Accessories"/>
                    <xsd:enumeration value="Gas Chromatography &amp; GC/MS"/>
                    <xsd:enumeration value="Gas Management"/>
                    <xsd:enumeration value="Gauge Controllers"/>
                    <xsd:enumeration value="GC and GC/MS Standards"/>
                    <xsd:enumeration value="GC Compliance"/>
                    <xsd:enumeration value="GC Systems"/>
                    <xsd:enumeration value="GC Techniques"/>
                    <xsd:enumeration value="GC/MS Compliance"/>
                    <xsd:enumeration value="GC/MS Systems"/>
                    <xsd:enumeration value="Gel Permeation/Size-Exclusion"/>
                    <xsd:enumeration value="Gel Permeation/Size-Exclusion Systems"/>
                    <xsd:enumeration value="General Supplies"/>
                    <xsd:enumeration value="General Support"/>
                    <xsd:enumeration value="Goniometer"/>
                    <xsd:enumeration value="HPLC Columns for Biotechnology"/>
                    <xsd:enumeration value="HPLC Columns for DNA Separations"/>
                    <xsd:enumeration value="HPLC Normal Phase"/>
                    <xsd:enumeration value="HPLC Reversed-Phase"/>
                    <xsd:enumeration value="Hypersil columns for HPLC"/>
                    <xsd:enumeration value="ICP-MS"/>
                    <xsd:enumeration value="ICP-MS Accessories"/>
                    <xsd:enumeration value="ICP-MS Standards"/>
                    <xsd:enumeration value="ICP-MS Systems"/>
                    <xsd:enumeration value="ICP-OES"/>
                    <xsd:enumeration value="ICP-OES Accessories"/>
                    <xsd:enumeration value="ICP-OES Systems"/>
                    <xsd:enumeration value="Inlets"/>
                    <xsd:enumeration value="Instrument"/>
                    <xsd:enumeration value="Instrument Control &amp; Data Handling"/>
                    <xsd:enumeration value="Instruments"/>
                    <xsd:enumeration value="Ion Exchange Columns"/>
                    <xsd:enumeration value="Ion Pumps"/>
                    <xsd:enumeration value="Ion Sources"/>
                    <xsd:enumeration value="J&amp;W GC Columns"/>
                    <xsd:enumeration value="Lab Informatics Framework"/>
                    <xsd:enumeration value="Lab Informatics Software"/>
                    <xsd:enumeration value="Laboratory Information Management"/>
                    <xsd:enumeration value="Laboratory Resource Management"/>
                    <xsd:enumeration value="LC and LC/MS Standards &amp; Reagents"/>
                    <xsd:enumeration value="LC Compliance"/>
                    <xsd:enumeration value="LC Instrument Control"/>
                    <xsd:enumeration value="LC/MS Compliance"/>
                    <xsd:enumeration value="LC/MS Systems"/>
                    <xsd:enumeration value="LC/MSD_Compliance"/>
                    <xsd:enumeration value="LiChrosorb Columns"/>
                    <xsd:enumeration value="Lichrospher Columns"/>
                    <xsd:enumeration value="Life Sciences Informatics"/>
                    <xsd:enumeration value="Lifecycle Planning"/>
                    <xsd:enumeration value="Liquid Chromatography &amp; LC/MS"/>
                    <xsd:enumeration value="Liquid Handling"/>
                    <xsd:enumeration value="Magnetic Resonance Data System"/>
                    <xsd:enumeration value="Manifolds and Accessories"/>
                    <xsd:enumeration value="Manual Leak Detector"/>
                    <xsd:enumeration value="Mass Spectrometry"/>
                    <xsd:enumeration value="MassTag"/>
                    <xsd:enumeration value="Microarray"/>
                    <xsd:enumeration value="Microarray Kit"/>
                    <xsd:enumeration value="Microarray Reagents"/>
                    <xsd:enumeration value="MicroGC"/>
                    <xsd:enumeration value="Microimaging"/>
                    <xsd:enumeration value="Microplate Management"/>
                    <xsd:enumeration value="microRNA"/>
                    <xsd:enumeration value="MKI Unity"/>
                    <xsd:enumeration value="MRI Computers &amp; Peripherals"/>
                    <xsd:enumeration value="MRI Consoles"/>
                    <xsd:enumeration value="MRI Gradient Coils"/>
                    <xsd:enumeration value="MRI Monitoring &amp; Gating"/>
                    <xsd:enumeration value="MRI RF Coils"/>
                    <xsd:enumeration value="MRI Sample Positioning"/>
                    <xsd:enumeration value="MRI Specialty Magnets"/>
                    <xsd:enumeration value="MRI Systems"/>
                    <xsd:enumeration value="mRP"/>
                    <xsd:enumeration value="MS_Compliance"/>
                    <xsd:enumeration value="Multiple Affinity Removal (MARs)"/>
                    <xsd:enumeration value="NMR Accessories"/>
                    <xsd:enumeration value="NMR Automation Suite"/>
                    <xsd:enumeration value="NMR Computers &amp; Peripherals"/>
                    <xsd:enumeration value="NMR Consoles"/>
                    <xsd:enumeration value="NMR Magnets"/>
                    <xsd:enumeration value="NMR Probes"/>
                    <xsd:enumeration value="NMR Spectrometers"/>
                    <xsd:enumeration value="Nucleosil Columns"/>
                    <xsd:enumeration value="Offgel"/>
                    <xsd:enumeration value="Oligo aCGH"/>
                    <xsd:enumeration value="Peptide Cleanup Pipette Tips"/>
                    <xsd:enumeration value="Peptide Cleanup Spin Tubes"/>
                    <xsd:enumeration value="Physical Testers"/>
                    <xsd:enumeration value="Pipette Tips"/>
                    <xsd:enumeration value="Portable Leak Detectors"/>
                    <xsd:enumeration value="Prep LC"/>
                    <xsd:enumeration value="Preparative Columns"/>
                    <xsd:enumeration value="Prep-Process Benchtop LC Detectors"/>
                    <xsd:enumeration value="Prep-Process Benchtop LC Fraction Collectors"/>
                    <xsd:enumeration value="Prep-Process Benchtop LC Injectors"/>
                    <xsd:enumeration value="Prep-Process Benchtop LC Systems"/>
                    <xsd:enumeration value="Prep-Process Benchtop LC Valve Solution"/>
                    <xsd:enumeration value="Prep-Process LC Pumps"/>
                    <xsd:enumeration value="PrepStat"/>
                    <xsd:enumeration value="Process LC Systems"/>
                    <xsd:enumeration value="Processing Hardware"/>
                    <xsd:enumeration value="Protein"/>
                    <xsd:enumeration value="Protein Sequencing"/>
                    <xsd:enumeration value="Protein System"/>
                    <xsd:enumeration value="Proteomic Consumables"/>
                    <xsd:enumeration value="Proteomics Accessories"/>
                    <xsd:enumeration value="Purospher Columns"/>
                    <xsd:enumeration value="Robotic Automation"/>
                    <xsd:enumeration value="Rotary Vane Pumps"/>
                    <xsd:enumeration value="RPS Series Roots Pumping Systems"/>
                    <xsd:enumeration value="RRHT"/>
                    <xsd:enumeration value="Sample Device"/>
                    <xsd:enumeration value="Sample Filtration"/>
                    <xsd:enumeration value="Sample Introduction"/>
                    <xsd:enumeration value="Sample Preparation"/>
                    <xsd:enumeration value="Sampling Systems"/>
                    <xsd:enumeration value="SampliQ QuEChERS"/>
                    <xsd:enumeration value="SampliQ SPE"/>
                    <xsd:enumeration value="Search"/>
                    <xsd:enumeration value="Selective Detector"/>
                    <xsd:enumeration value="Small Molecule System"/>
                    <xsd:enumeration value="Software"/>
                    <xsd:enumeration value="Software Compliance"/>
                    <xsd:enumeration value="SPE (Solid Phase Extraction)"/>
                    <xsd:enumeration value="SPE Cartridge Reservoirs and Stopcocks"/>
                    <xsd:enumeration value="SPE Method Development Kits"/>
                    <xsd:enumeration value="Specialized"/>
                    <xsd:enumeration value="Spectrometry Data System"/>
                    <xsd:enumeration value="Spectroscopy Data System"/>
                    <xsd:enumeration value="Spin Concentrators"/>
                    <xsd:enumeration value="Spin Filters"/>
                    <xsd:enumeration value="Spin Tubes"/>
                    <xsd:enumeration value="Superspher Columns"/>
                    <xsd:enumeration value="SureSelect"/>
                    <xsd:enumeration value="Synthesizer"/>
                    <xsd:enumeration value="Syringe Filters"/>
                    <xsd:enumeration value="Syringes"/>
                    <xsd:enumeration value="Systems"/>
                    <xsd:enumeration value="Thermostat Column Compartments"/>
                    <xsd:enumeration value="TMR 8900"/>
                    <xsd:enumeration value="TMRAqua70"/>
                    <xsd:enumeration value="Transducers"/>
                    <xsd:enumeration value="Turbo Pumping Systems"/>
                    <xsd:enumeration value="Turbo Pumps"/>
                    <xsd:enumeration value="UV-VIS Accessories"/>
                    <xsd:enumeration value="UV-VIS Compliance"/>
                    <xsd:enumeration value="UV-Vis Standards &amp; Reagents"/>
                    <xsd:enumeration value="UV-VIS Systems"/>
                    <xsd:enumeration value="UV-VIS-NIR"/>
                    <xsd:enumeration value="Vacuum Manifolds, Parts and Accessories"/>
                    <xsd:enumeration value="Vacuum Supplies"/>
                    <xsd:enumeration value="Vacuum Technologies"/>
                    <xsd:enumeration value="Vials"/>
                    <xsd:enumeration value="VS Series Automatic Leak Detectors"/>
                    <xsd:enumeration value="Workstations"/>
                    <xsd:enumeration value="X-ray Source"/>
                    <xsd:enumeration value="ZORBAX"/>
                  </xsd:restriction>
                </xsd:simpleType>
              </xsd:element>
            </xsd:sequence>
          </xsd:extension>
        </xsd:complexContent>
      </xsd:complexType>
    </xsd:element>
    <xsd:element name="IndustryType" ma:index="26" nillable="true" ma:displayName="Industry Type" ma:hidden="true" ma:internalName="IndustryTyp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gChem"/>
                    <xsd:enumeration value="Agriculture"/>
                    <xsd:enumeration value="Consumer Products"/>
                    <xsd:enumeration value="Disease Discovery"/>
                    <xsd:enumeration value="Drug Development"/>
                    <xsd:enumeration value="Drug Discovery"/>
                    <xsd:enumeration value="Drug Manufacturing/QA/QC"/>
                    <xsd:enumeration value="Drug Testing"/>
                    <xsd:enumeration value="Environmental"/>
                    <xsd:enumeration value="Foods &amp; Flavors"/>
                    <xsd:enumeration value="Forensics"/>
                    <xsd:enumeration value="Fuel Cells"/>
                    <xsd:enumeration value="Genomics"/>
                    <xsd:enumeration value="Homeland Security"/>
                    <xsd:enumeration value="Hydrocarbon Processing"/>
                    <xsd:enumeration value="Nucleic Acid Analysis"/>
                    <xsd:enumeration value="Production-QA/QC"/>
                    <xsd:enumeration value="Proteomics"/>
                    <xsd:enumeration value="Semiconductor"/>
                    <xsd:enumeration value="Specialty Chemical"/>
                  </xsd:restriction>
                </xsd:simpleType>
              </xsd:element>
            </xsd:sequence>
          </xsd:extension>
        </xsd:complexContent>
      </xsd:complexType>
    </xsd:element>
    <xsd:element name="IndustryGroup" ma:index="27" nillable="true" ma:displayName="Industry Group" ma:description="Select only the Industry Group that is the primary focus of this content." ma:hidden="true" ma:internalName="IndustryGroup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ioPharma"/>
                    <xsd:enumeration value="Clinical Research"/>
                    <xsd:enumeration value="Energy &amp; Fuels"/>
                    <xsd:enumeration value="Environmental"/>
                    <xsd:enumeration value="Food Testing &amp; Agriculture"/>
                    <xsd:enumeration value="Forensics &amp; Drug Testing"/>
                    <xsd:enumeration value="Genomics"/>
                    <xsd:enumeration value="Geochemistry, Mining &amp; Metals"/>
                    <xsd:enumeration value="Homeland Security"/>
                    <xsd:enumeration value="Integrated Biology"/>
                    <xsd:enumeration value="Materials Testing &amp; Research"/>
                    <xsd:enumeration value="Metabolomics"/>
                    <xsd:enumeration value="Pharmaceuticals"/>
                    <xsd:enumeration value="Proteomics &amp; Protein Sciences"/>
                    <xsd:enumeration value="Semiconductor Analysis"/>
                    <xsd:enumeration value="Specialty Chemicals"/>
                    <xsd:enumeration value="Vacuum Solutions"/>
                  </xsd:restriction>
                </xsd:simpleType>
              </xsd:element>
            </xsd:sequence>
          </xsd:extension>
        </xsd:complexContent>
      </xsd:complexType>
    </xsd:element>
    <xsd:element name="Industry" ma:index="29" nillable="true" ma:displayName="Industry" ma:hidden="true" ma:internalName="Industr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ir"/>
                    <xsd:enumeration value="Analysis of Process Chemicals"/>
                    <xsd:enumeration value="Antibacterial Drug Residues"/>
                    <xsd:enumeration value="Bioanalysis"/>
                    <xsd:enumeration value="Biological Warfare Agents (BWA)"/>
                    <xsd:enumeration value="Chemical Warfare Agents (CWA)"/>
                    <xsd:enumeration value="Components Analysis"/>
                    <xsd:enumeration value="Contamination Control"/>
                    <xsd:enumeration value="Environmental Monitoring"/>
                    <xsd:enumeration value="Flavors"/>
                    <xsd:enumeration value="Food"/>
                    <xsd:enumeration value="Fragrances"/>
                    <xsd:enumeration value="Natural Compounds &amp; Additives"/>
                    <xsd:enumeration value="Pesticides &amp; Residues"/>
                    <xsd:enumeration value="Silicon Wafer Analysis for Organic Contaminants"/>
                    <xsd:enumeration value="Soil &amp; Sediment"/>
                    <xsd:enumeration value="Toxic Industrial Chemicals (TIC)"/>
                    <xsd:enumeration value="Ultra-pure Water Analysis"/>
                    <xsd:enumeration value="Water, Soil &amp; Sediment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3a52aef6-3c65-41ed-96e3-cac50d1c25cd" elementFormDefault="qualified">
    <xsd:import namespace="http://schemas.microsoft.com/office/2006/documentManagement/types"/>
    <xsd:element name="Abstract" ma:index="5" ma:displayName="Abstract" ma:description="A summary of publication's most important points, presented in paragraph form." ma:internalName="Abstract" ma:readOnly="false">
      <xsd:simpleType>
        <xsd:restriction base="dms:Note"/>
      </xsd:simpleType>
    </xsd:element>
  </xsd:schema>
  <xsd:schema xmlns:xsd="http://www.w3.org/2001/XMLSchema" xmlns:dms="http://schemas.microsoft.com/office/2006/documentManagement/types" targetNamespace="ee42ffa4-88aa-408d-9f63-e2d1068a6810" elementFormDefault="qualified">
    <xsd:import namespace="http://schemas.microsoft.com/office/2006/documentManagement/types"/>
    <xsd:element name="MainCat" ma:index="28" nillable="true" ma:displayName="MainCat" ma:format="Dropdown" ma:internalName="MainCat">
      <xsd:simpleType>
        <xsd:restriction base="dms:Choice">
          <xsd:enumeration value="Products &amp; Services"/>
          <xsd:enumeration value="Education &amp; Events"/>
          <xsd:enumeration value="Solutions"/>
          <xsd:enumeration value="News Releases"/>
          <xsd:enumeration value="Technical Support"/>
        </xsd:restriction>
      </xsd:simpleType>
    </xsd:element>
    <xsd:element name="MidCat" ma:index="38" nillable="true" ma:displayName="MidCat" ma:description="Defines the section that this page will appear in the &quot;Narrow Your Result&quot; section of the general site search results." ma:format="Dropdown" ma:internalName="MidCat">
      <xsd:simpleType>
        <xsd:restriction base="dms:Choice">
          <xsd:enumeration value="Chemical Analysis"/>
          <xsd:enumeration value="Classroom Training Courses"/>
          <xsd:enumeration value="Columns &amp; Supplies"/>
          <xsd:enumeration value="Downloads and Utilities"/>
          <xsd:enumeration value="e-Seminars"/>
          <xsd:enumeration value="Events"/>
          <xsd:enumeration value="FAQs"/>
          <xsd:enumeration value="Installation and Maintenance Videos"/>
          <xsd:enumeration value="Illustrated Parts Breakdowns"/>
          <xsd:enumeration value="Informatics and Software"/>
          <xsd:enumeration value="Instruments &amp; Systems"/>
          <xsd:enumeration value="Life Sciences"/>
          <xsd:enumeration value="Reagents, Standards &amp; Kits"/>
          <xsd:enumeration value="Software Familiarization Videos"/>
          <xsd:enumeration value="Parts Information"/>
          <xsd:enumeration value="Pharmaceuticals"/>
          <xsd:enumeration value="Services"/>
          <xsd:enumeration value="Support Services"/>
          <xsd:enumeration value="..."/>
        </xsd:restriction>
      </xsd:simpleType>
    </xsd:element>
  </xsd:schema>
  <xsd:schema xmlns:xsd="http://www.w3.org/2001/XMLSchema" xmlns:dms="http://schemas.microsoft.com/office/2006/documentManagement/types" targetNamespace="d60c28fc-3d14-46f3-b174-9a10a2a6c6f4" elementFormDefault="qualified">
    <xsd:import namespace="http://schemas.microsoft.com/office/2006/documentManagement/types"/>
    <xsd:element name="Analytical_x0020_Technique" ma:index="39" nillable="true" ma:displayName="Analytical_x0020_Technique" ma:format="Dropdown" ma:internalName="Analytical_x0020_Technique" ma:readOnly="false">
      <xsd:simpleType>
        <xsd:restriction base="dms:Choice">
          <xsd:enumeration value="Atomic Absorption (AA)"/>
          <xsd:enumeration value="Capillary Electrophoresis (CE)"/>
          <xsd:enumeration value="CE/MS"/>
          <xsd:enumeration value="Dissolution"/>
          <xsd:enumeration value="Fluorescence Spectroscopy"/>
          <xsd:enumeration value="FTIR"/>
          <xsd:enumeration value="GC"/>
          <xsd:enumeration value="GC Analyzer"/>
          <xsd:enumeration value="GC QQQ"/>
          <xsd:enumeration value="GC Q-TOF"/>
          <xsd:enumeration value="GC x GC"/>
          <xsd:enumeration value="GC/MSD"/>
          <xsd:enumeration value="GC-RapidMS"/>
          <xsd:enumeration value="GPC/SEC"/>
          <xsd:enumeration value="ICP-MS"/>
          <xsd:enumeration value="ICP-OES"/>
          <xsd:enumeration value="LC"/>
          <xsd:enumeration value="LC QQQ"/>
          <xsd:enumeration value="LC Q-TOF"/>
          <xsd:enumeration value="LC TOF"/>
          <xsd:enumeration value="LC/MS"/>
          <xsd:enumeration value="Micro GC"/>
          <xsd:enumeration value="MP-AES"/>
          <xsd:enumeration value="MS"/>
          <xsd:enumeration value="NMR"/>
          <xsd:enumeration value="PCR / qPCR"/>
          <xsd:enumeration value="Rapid-MS"/>
          <xsd:enumeration value="Thin Layer Chromatography"/>
          <xsd:enumeration value="UHPLC"/>
          <xsd:enumeration value="UV-Vis-NIR Spectroscopy"/>
          <xsd:enumeration value="X-ray Crystallography"/>
        </xsd:restriction>
      </xsd:simpleType>
    </xsd:element>
    <xsd:element name="Matrix" ma:index="40" nillable="true" ma:displayName="Matrix" ma:format="Dropdown" ma:internalName="Matrix" ma:readOnly="false">
      <xsd:simpleType>
        <xsd:restriction base="dms:Choice">
          <xsd:enumeration value="Biodiesel/Biogas"/>
          <xsd:enumeration value="Biofuel(s)"/>
          <xsd:enumeration value="Biological Mass"/>
          <xsd:enumeration value="Biologics"/>
          <xsd:enumeration value="Blood"/>
          <xsd:enumeration value="Bone"/>
          <xsd:enumeration value="Breast Milk"/>
          <xsd:enumeration value="Cell culture"/>
          <xsd:enumeration value="Cereals"/>
          <xsd:enumeration value="Coffee"/>
          <xsd:enumeration value="Composites"/>
          <xsd:enumeration value="Cosmetics"/>
          <xsd:enumeration value="Dairy"/>
          <xsd:enumeration value="Designer Drugs"/>
          <xsd:enumeration value="Drinking Water"/>
          <xsd:enumeration value="Drugs of Abuse"/>
          <xsd:enumeration value="Edible Oils"/>
          <xsd:enumeration value="Ethanol"/>
          <xsd:enumeration value="Feces"/>
          <xsd:enumeration value="Flavors"/>
          <xsd:enumeration value="Food - Other"/>
          <xsd:enumeration value="Fragrances"/>
          <xsd:enumeration value="Fruits"/>
          <xsd:enumeration value="Gas Fuel"/>
          <xsd:enumeration value="Glass"/>
          <xsd:enumeration value="Grains"/>
          <xsd:enumeration value="Human Tissue"/>
          <xsd:enumeration value="Juice"/>
          <xsd:enumeration value="Legumes"/>
          <xsd:enumeration value="Liquid Fuel"/>
          <xsd:enumeration value="Meat"/>
          <xsd:enumeration value="Metals"/>
          <xsd:enumeration value="Minerals"/>
          <xsd:enumeration value="Natural Gas"/>
          <xsd:enumeration value="Nutraceutical(s)"/>
          <xsd:enumeration value="Nuts"/>
          <xsd:enumeration value="Oil"/>
          <xsd:enumeration value="Optical Coatings"/>
          <xsd:enumeration value="Optical Component"/>
          <xsd:enumeration value="Packaging Materials"/>
          <xsd:enumeration value="Paint"/>
          <xsd:enumeration value="Pharmaceuticals"/>
          <xsd:enumeration value="Plants"/>
          <xsd:enumeration value="Plastics"/>
          <xsd:enumeration value="Polymers"/>
          <xsd:enumeration value="Refinery Gas"/>
          <xsd:enumeration value="Rock"/>
          <xsd:enumeration value="Rubbers"/>
          <xsd:enumeration value="Saliva"/>
          <xsd:enumeration value="Seafood"/>
          <xsd:enumeration value="Shale"/>
          <xsd:enumeration value="Soft Drinks"/>
          <xsd:enumeration value="Soils, Sludges &amp; Sediments"/>
          <xsd:enumeration value="Supplement"/>
          <xsd:enumeration value="Surface Water"/>
          <xsd:enumeration value="Tea"/>
          <xsd:enumeration value="Thin Films"/>
          <xsd:enumeration value="Urine"/>
          <xsd:enumeration value="Vegetables"/>
          <xsd:enumeration value="Vitamin"/>
          <xsd:enumeration value="Waste Water"/>
          <xsd:enumeration value="Water"/>
          <xsd:enumeration value="Wood"/>
          <xsd:enumeration value="Yeas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axOccurs="1" ma:index="9" ma:displayName="Author"/>
        <xsd:element ref="dcterms:created" minOccurs="0" maxOccurs="1"/>
        <xsd:element ref="dc:identifier" minOccurs="0" maxOccurs="1"/>
        <xsd:element name="contentType" minOccurs="0" maxOccurs="1" type="xsd:string" ma:index="36" ma:displayName="Content Type"/>
        <xsd:element ref="dc:title" maxOccurs="1" ma:index="1" ma:displayName="Title"/>
        <xsd:element ref="dc:subject" minOccurs="0" maxOccurs="1"/>
        <xsd:element ref="dc:description" minOccurs="0" maxOccurs="1"/>
        <xsd:element name="keywords" maxOccurs="1" ma:index="7" ma:displayName="Keywords">
          <xsd:simpleType>
            <xsd:restriction base="xsd:string">
              <xsd:minLength value="1"/>
            </xsd:restriction>
          </xsd:simpleType>
        </xsd:element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Abstract xmlns="3a52aef6-3c65-41ed-96e3-cac50d1c25cd">This document contains details about  Solid Phase Extraction (SPE) Optimization experimentation. Learn how to optimize your SPE by following the steps and specifics noted in this presentation.</Abstract>
    <Language xmlns="http://schemas.microsoft.com/sharepoint/v3">English</Language>
    <MainCat xmlns="ee42ffa4-88aa-408d-9f63-e2d1068a6810">Library</MainCat>
    <MidCat xmlns="ee42ffa4-88aa-408d-9f63-e2d1068a6810">Data Sheet</MidCat>
    <LimitedUse xmlns="eedcce15-334b-4e92-8869-e85d31d0da0a">false</LimitedUse>
    <ExtraPartNumber xmlns="eedcce15-334b-4e92-8869-e85d31d0da0a" xsi:nil="true"/>
    <RelatedPartNumber xmlns="eedcce15-334b-4e92-8869-e85d31d0da0a" xsi:nil="true"/>
    <Geography xmlns="eedcce15-334b-4e92-8869-e85d31d0da0a">Universal</Geography>
    <NativeApplication xmlns="eedcce15-334b-4e92-8869-e85d31d0da0a">PowerPoint</NativeApplication>
    <PubContact xmlns="eedcce15-334b-4e92-8869-e85d31d0da0a">
      <UserInfo>
        <DisplayName/>
        <AccountId>KEEPORTS,KATIE (A-USA,ex1)1275</AccountId>
        <AccountType/>
      </UserInfo>
    </PubContact>
    <IndustryType xmlns="eedcce15-334b-4e92-8869-e85d31d0da0a">
      <Value>Soil Quality &amp; Fertilizer AnalysisTraditional MedicinesDrug DiscoveryDrug Manufacturing &amp; Quality ControlDrug Development</Value>
    </IndustryType>
    <PageCount xmlns="eedcce15-334b-4e92-8869-e85d31d0da0a" xsi:nil="true"/>
    <ExpirationDate xmlns="eedcce15-334b-4e92-8869-e85d31d0da0a"/>
    <Product xmlns="eedcce15-334b-4e92-8869-e85d31d0da0a"/>
    <Industry xmlns="eedcce15-334b-4e92-8869-e85d31d0da0a"/>
    <ProductType xmlns="eedcce15-334b-4e92-8869-e85d31d0da0a">
      <Value>Solid Phase Extraction (SPE)</Value>
    </ProductType>
    <LotNumber xmlns="eedcce15-334b-4e92-8869-e85d31d0da0a" xsi:nil="true"/>
    <ReleaseDate xmlns="eedcce15-334b-4e92-8869-e85d31d0da0a" xsi:nil="true"/>
    <ProductLine xmlns="eedcce15-334b-4e92-8869-e85d31d0da0a"/>
    <ProductGroup xmlns="eedcce15-334b-4e92-8869-e85d31d0da0a">
      <Value>Sample Preparation</Value>
    </ProductGroup>
    <PartNumber xmlns="eedcce15-334b-4e92-8869-e85d31d0da0a" xsi:nil="true"/>
    <IndustryGroup xmlns="eedcce15-334b-4e92-8869-e85d31d0da0a">
      <Value>EnvironmentalFood Testing &amp; AgricultureForensics &amp; ToxicologySmall Molecule Pharmaceuticals &amp; GenericsSemiconductor AnalysisSpecialty Chemicals</Value>
    </IndustryGroup>
    <WHID xmlns="22ca790f-ee53-4f94-b1ae-6920b2266068">70871</WHID>
    <LibraryUrl xmlns="eedcce15-334b-4e92-8869-e85d31d0da0a">
      <Url>https://extranet.chem.agilent.com/Library/datasheets/Public</Url>
      <Description xsi:nil="true"/>
    </LibraryUrl>
    <WorkspaceUrl xmlns="eedcce15-334b-4e92-8869-e85d31d0da0a">
      <Url>https://extranet.chem.agilent.com/workspaces/datasheets/Public/070871</Url>
      <Description xsi:nil="true"/>
    </WorkspaceUrl>
    <WebPageDescription xmlns="22ca790f-ee53-4f94-b1ae-6920b2266068">This document contains details about  Solid Phase Extraction (SPE) Optimization experimentation.</WebPageDescription>
    <Country xmlns="22ca790f-ee53-4f94-b1ae-6920b2266068">UNITED STATES</Country>
    <Matrix xmlns="d60c28fc-3d14-46f3-b174-9a10a2a6c6f4" xsi:nil="true"/>
    <Analytical_x0020_Technique xmlns="d60c28fc-3d14-46f3-b174-9a10a2a6c6f4" xsi:nil="true"/>
  </documentManagement>
</p:properties>
</file>

<file path=customXml/itemProps1.xml><?xml version="1.0" encoding="utf-8"?>
<ds:datastoreItem xmlns:ds="http://schemas.openxmlformats.org/officeDocument/2006/customXml" ds:itemID="{348D09BE-AA96-4725-BEAC-D6ADB2308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F5B4DA-955C-4A05-831B-BCC38B9EF0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ca790f-ee53-4f94-b1ae-6920b2266068"/>
    <ds:schemaRef ds:uri="eedcce15-334b-4e92-8869-e85d31d0da0a"/>
    <ds:schemaRef ds:uri="3a52aef6-3c65-41ed-96e3-cac50d1c25cd"/>
    <ds:schemaRef ds:uri="ee42ffa4-88aa-408d-9f63-e2d1068a6810"/>
    <ds:schemaRef ds:uri="d60c28fc-3d14-46f3-b174-9a10a2a6c6f4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E7C164F-CC65-474A-ACE3-6225AE14797C}">
  <ds:schemaRefs>
    <ds:schemaRef ds:uri="http://schemas.microsoft.com/office/2006/metadata/properties"/>
    <ds:schemaRef ds:uri="3a52aef6-3c65-41ed-96e3-cac50d1c25cd"/>
    <ds:schemaRef ds:uri="http://schemas.microsoft.com/sharepoint/v3"/>
    <ds:schemaRef ds:uri="ee42ffa4-88aa-408d-9f63-e2d1068a6810"/>
    <ds:schemaRef ds:uri="eedcce15-334b-4e92-8869-e85d31d0da0a"/>
    <ds:schemaRef ds:uri="22ca790f-ee53-4f94-b1ae-6920b2266068"/>
    <ds:schemaRef ds:uri="d60c28fc-3d14-46f3-b174-9a10a2a6c6f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902</Words>
  <Application>Microsoft Office PowerPoint</Application>
  <PresentationFormat>On-screen Show (4:3)</PresentationFormat>
  <Paragraphs>135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Ppt0000000</vt:lpstr>
      <vt:lpstr>Solid Phase Extraction Optimization Experiment</vt:lpstr>
      <vt:lpstr>Standard solution of Compounds of Interest and Required Components</vt:lpstr>
      <vt:lpstr>Generic Procedure for Optimization</vt:lpstr>
      <vt:lpstr>General Overall Steps: Determine Recovery for Each Wash</vt:lpstr>
      <vt:lpstr>Information to be Determined from Optimization Experiment  SPE used: Bond Elut C18, 500 mg/6 mL p/n: 12102052 </vt:lpstr>
      <vt:lpstr>Employing Systematic SPE Method Development</vt:lpstr>
      <vt:lpstr>Prepare Low pH Washes</vt:lpstr>
      <vt:lpstr>Prepare High pH Washes</vt:lpstr>
      <vt:lpstr>Structure: Atenolol used as an example</vt:lpstr>
      <vt:lpstr>Example: Low pH  (2% formic acid in eluent)  Atenolol / Bond Elut C18</vt:lpstr>
      <vt:lpstr>Example: High pH (5% NH4OH in eluent)  Atenolol / Bond Elut C18</vt:lpstr>
      <vt:lpstr>Optimized Extraction Scheme – Atenolol (example) Bond Elut C18, 500 mg/6 mL  </vt:lpstr>
    </vt:vector>
  </TitlesOfParts>
  <Company>Agilent Technologies,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 Phase Extraction Optimization Experiment</dc:title>
  <dc:subject/>
  <dc:creator>Joni Stevens</dc:creator>
  <cp:keywords>SPE, Solid Phase Extraction, Optimization Experiment, SPE Optimization, Optimization, Solid Phase Extraction Optimization</cp:keywords>
  <dc:description/>
  <cp:lastModifiedBy>Denise Reed</cp:lastModifiedBy>
  <cp:revision>76</cp:revision>
  <dcterms:created xsi:type="dcterms:W3CDTF">2010-11-11T16:33:45Z</dcterms:created>
  <dcterms:modified xsi:type="dcterms:W3CDTF">2018-02-13T17:23:20Z</dcterms:modified>
  <cp:category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0x0101009F5C14F1CF5847C7BBBADA9A8637DEAB0118009EA34B2B1380464E89B1C134870CD685</vt:lpwstr>
  </property>
</Properties>
</file>