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5"/>
    <p:sldMasterId id="2147483676" r:id="rId6"/>
  </p:sldMasterIdLst>
  <p:notesMasterIdLst>
    <p:notesMasterId r:id="rId61"/>
  </p:notesMasterIdLst>
  <p:handoutMasterIdLst>
    <p:handoutMasterId r:id="rId62"/>
  </p:handoutMasterIdLst>
  <p:sldIdLst>
    <p:sldId id="396" r:id="rId7"/>
    <p:sldId id="1090" r:id="rId8"/>
    <p:sldId id="1092" r:id="rId9"/>
    <p:sldId id="1108" r:id="rId10"/>
    <p:sldId id="1033" r:id="rId11"/>
    <p:sldId id="1047" r:id="rId12"/>
    <p:sldId id="1106" r:id="rId13"/>
    <p:sldId id="1034" r:id="rId14"/>
    <p:sldId id="1055" r:id="rId15"/>
    <p:sldId id="1111" r:id="rId16"/>
    <p:sldId id="1110" r:id="rId17"/>
    <p:sldId id="1112" r:id="rId18"/>
    <p:sldId id="1109" r:id="rId19"/>
    <p:sldId id="1038" r:id="rId20"/>
    <p:sldId id="1113" r:id="rId21"/>
    <p:sldId id="1060" r:id="rId22"/>
    <p:sldId id="1039" r:id="rId23"/>
    <p:sldId id="1074" r:id="rId24"/>
    <p:sldId id="1075" r:id="rId25"/>
    <p:sldId id="1076" r:id="rId26"/>
    <p:sldId id="1077" r:id="rId27"/>
    <p:sldId id="1078" r:id="rId28"/>
    <p:sldId id="1079" r:id="rId29"/>
    <p:sldId id="1080" r:id="rId30"/>
    <p:sldId id="1114" r:id="rId31"/>
    <p:sldId id="1115" r:id="rId32"/>
    <p:sldId id="1037" r:id="rId33"/>
    <p:sldId id="1036" r:id="rId34"/>
    <p:sldId id="1117" r:id="rId35"/>
    <p:sldId id="1041" r:id="rId36"/>
    <p:sldId id="1118" r:id="rId37"/>
    <p:sldId id="1107" r:id="rId38"/>
    <p:sldId id="1066" r:id="rId39"/>
    <p:sldId id="1048" r:id="rId40"/>
    <p:sldId id="1054" r:id="rId41"/>
    <p:sldId id="1042" r:id="rId42"/>
    <p:sldId id="1043" r:id="rId43"/>
    <p:sldId id="1044" r:id="rId44"/>
    <p:sldId id="1123" r:id="rId45"/>
    <p:sldId id="1124" r:id="rId46"/>
    <p:sldId id="1120" r:id="rId47"/>
    <p:sldId id="1121" r:id="rId48"/>
    <p:sldId id="1122" r:id="rId49"/>
    <p:sldId id="1119" r:id="rId50"/>
    <p:sldId id="1050" r:id="rId51"/>
    <p:sldId id="1051" r:id="rId52"/>
    <p:sldId id="1087" r:id="rId53"/>
    <p:sldId id="1098" r:id="rId54"/>
    <p:sldId id="1104" r:id="rId55"/>
    <p:sldId id="1097" r:id="rId56"/>
    <p:sldId id="1096" r:id="rId57"/>
    <p:sldId id="1099" r:id="rId58"/>
    <p:sldId id="1064" r:id="rId59"/>
    <p:sldId id="1105" r:id="rId6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CC"/>
    <a:srgbClr val="66FF66"/>
    <a:srgbClr val="FFFC4A"/>
    <a:srgbClr val="33CC33"/>
    <a:srgbClr val="99FF33"/>
    <a:srgbClr val="FFCCCC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1" autoAdjust="0"/>
    <p:restoredTop sz="86081" autoAdjust="0"/>
  </p:normalViewPr>
  <p:slideViewPr>
    <p:cSldViewPr snapToGrid="0">
      <p:cViewPr>
        <p:scale>
          <a:sx n="90" d="100"/>
          <a:sy n="90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782"/>
    </p:cViewPr>
  </p:sorterViewPr>
  <p:notesViewPr>
    <p:cSldViewPr snapToGrid="0" showGuides="1"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F761B-73AF-479A-84BC-C61BF41111BB}" type="doc">
      <dgm:prSet loTypeId="urn:microsoft.com/office/officeart/2005/8/layout/hProcess9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C7EA442-7FDB-434A-9C2F-0CC55112011A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pPr rtl="0"/>
          <a:r>
            <a:rPr lang="en-US" sz="2400" b="1" dirty="0" smtClean="0"/>
            <a:t>Uniform Drivers  </a:t>
          </a:r>
          <a:r>
            <a:rPr lang="en-US" sz="1800" dirty="0" smtClean="0"/>
            <a:t>(RC.NET)</a:t>
          </a:r>
          <a:endParaRPr lang="en-US" sz="1800" dirty="0"/>
        </a:p>
      </dgm:t>
    </dgm:pt>
    <dgm:pt modelId="{180A1573-B283-4560-A74C-235BE4D78735}" type="parTrans" cxnId="{AC0020B2-51F3-4FDB-A837-D516553DF3FA}">
      <dgm:prSet/>
      <dgm:spPr/>
      <dgm:t>
        <a:bodyPr/>
        <a:lstStyle/>
        <a:p>
          <a:endParaRPr lang="en-US"/>
        </a:p>
      </dgm:t>
    </dgm:pt>
    <dgm:pt modelId="{31BFEC51-6895-43B3-9E28-6FDE35902883}" type="sibTrans" cxnId="{AC0020B2-51F3-4FDB-A837-D516553DF3FA}">
      <dgm:prSet/>
      <dgm:spPr/>
      <dgm:t>
        <a:bodyPr/>
        <a:lstStyle/>
        <a:p>
          <a:endParaRPr lang="en-US"/>
        </a:p>
      </dgm:t>
    </dgm:pt>
    <dgm:pt modelId="{24F28140-E105-459E-BCF3-C2121D10BC38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pPr rtl="0"/>
          <a:r>
            <a:rPr lang="en-US" sz="2400" b="1" dirty="0" smtClean="0"/>
            <a:t>Uniform Reporting </a:t>
          </a:r>
          <a:r>
            <a:rPr lang="en-US" sz="1700" dirty="0" smtClean="0"/>
            <a:t>(Intelligent Reporting)</a:t>
          </a:r>
          <a:endParaRPr lang="en-US" sz="1700" dirty="0"/>
        </a:p>
      </dgm:t>
    </dgm:pt>
    <dgm:pt modelId="{BAE4D118-C0B7-4D8A-A1BA-7442992AAEC0}" type="parTrans" cxnId="{C5812E4F-7CAC-409F-92AB-AF2991219B77}">
      <dgm:prSet/>
      <dgm:spPr/>
      <dgm:t>
        <a:bodyPr/>
        <a:lstStyle/>
        <a:p>
          <a:endParaRPr lang="en-US"/>
        </a:p>
      </dgm:t>
    </dgm:pt>
    <dgm:pt modelId="{2414F511-6377-43D1-B132-ADEA8461C1AF}" type="sibTrans" cxnId="{C5812E4F-7CAC-409F-92AB-AF2991219B77}">
      <dgm:prSet/>
      <dgm:spPr/>
      <dgm:t>
        <a:bodyPr/>
        <a:lstStyle/>
        <a:p>
          <a:endParaRPr lang="en-US"/>
        </a:p>
      </dgm:t>
    </dgm:pt>
    <dgm:pt modelId="{0836AEA5-F308-4266-8E09-D19064A09EA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9900"/>
            </a:gs>
            <a:gs pos="80000">
              <a:srgbClr val="669933"/>
            </a:gs>
            <a:gs pos="100000">
              <a:srgbClr val="92D050"/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 lIns="9144" rIns="9144"/>
        <a:lstStyle/>
        <a:p>
          <a:pPr rtl="0"/>
          <a:r>
            <a:rPr lang="en-US" sz="2400" b="1" dirty="0" smtClean="0"/>
            <a:t>Uniform</a:t>
          </a:r>
        </a:p>
        <a:p>
          <a:pPr rtl="0"/>
          <a:r>
            <a:rPr lang="en-US" sz="2400" b="1" dirty="0" smtClean="0"/>
            <a:t>Data Analysis</a:t>
          </a:r>
        </a:p>
      </dgm:t>
    </dgm:pt>
    <dgm:pt modelId="{A3E40683-E2B5-4F31-9B09-3ED709F1A0AC}" type="parTrans" cxnId="{5BAD8EBF-BF22-4055-AA8B-EEDB1A838FBE}">
      <dgm:prSet/>
      <dgm:spPr/>
      <dgm:t>
        <a:bodyPr/>
        <a:lstStyle/>
        <a:p>
          <a:endParaRPr lang="en-US"/>
        </a:p>
      </dgm:t>
    </dgm:pt>
    <dgm:pt modelId="{CD9E67DF-AD0B-46D8-A3EE-EE98D6BBCA20}" type="sibTrans" cxnId="{5BAD8EBF-BF22-4055-AA8B-EEDB1A838FBE}">
      <dgm:prSet/>
      <dgm:spPr/>
      <dgm:t>
        <a:bodyPr/>
        <a:lstStyle/>
        <a:p>
          <a:endParaRPr lang="en-US"/>
        </a:p>
      </dgm:t>
    </dgm:pt>
    <dgm:pt modelId="{50CE6A0A-760D-4E59-9C0E-2572E9245BD7}" type="pres">
      <dgm:prSet presAssocID="{536F761B-73AF-479A-84BC-C61BF41111B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B5379-4F2B-4568-A348-F547A0F45F81}" type="pres">
      <dgm:prSet presAssocID="{536F761B-73AF-479A-84BC-C61BF41111BB}" presName="arrow" presStyleLbl="bgShp" presStyleIdx="0" presStyleCnt="1" custScaleX="117647" custLinFactNeighborY="-1217"/>
      <dgm:spPr/>
      <dgm:t>
        <a:bodyPr/>
        <a:lstStyle/>
        <a:p>
          <a:endParaRPr lang="nl-NL"/>
        </a:p>
      </dgm:t>
    </dgm:pt>
    <dgm:pt modelId="{F1758241-12FF-4F0D-B592-5389B83EDF3A}" type="pres">
      <dgm:prSet presAssocID="{536F761B-73AF-479A-84BC-C61BF41111BB}" presName="linearProcess" presStyleCnt="0"/>
      <dgm:spPr/>
      <dgm:t>
        <a:bodyPr/>
        <a:lstStyle/>
        <a:p>
          <a:endParaRPr lang="nl-NL"/>
        </a:p>
      </dgm:t>
    </dgm:pt>
    <dgm:pt modelId="{A2D54B77-B025-43DE-97E6-79364BD43C05}" type="pres">
      <dgm:prSet presAssocID="{AC7EA442-7FDB-434A-9C2F-0CC55112011A}" presName="textNode" presStyleLbl="node1" presStyleIdx="0" presStyleCnt="3" custLinFactNeighborX="7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242A1-0B3E-4858-A801-2F8509999615}" type="pres">
      <dgm:prSet presAssocID="{31BFEC51-6895-43B3-9E28-6FDE35902883}" presName="sibTrans" presStyleCnt="0"/>
      <dgm:spPr/>
      <dgm:t>
        <a:bodyPr/>
        <a:lstStyle/>
        <a:p>
          <a:endParaRPr lang="nl-NL"/>
        </a:p>
      </dgm:t>
    </dgm:pt>
    <dgm:pt modelId="{B36E47F0-D791-4856-BF3F-E826F1D5BE81}" type="pres">
      <dgm:prSet presAssocID="{24F28140-E105-459E-BCF3-C2121D10BC3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ABE7B-1BED-4624-9744-622249CEE315}" type="pres">
      <dgm:prSet presAssocID="{2414F511-6377-43D1-B132-ADEA8461C1AF}" presName="sibTrans" presStyleCnt="0"/>
      <dgm:spPr/>
      <dgm:t>
        <a:bodyPr/>
        <a:lstStyle/>
        <a:p>
          <a:endParaRPr lang="nl-NL"/>
        </a:p>
      </dgm:t>
    </dgm:pt>
    <dgm:pt modelId="{634AEC34-6649-42A1-A42E-8BFFDFE818D6}" type="pres">
      <dgm:prSet presAssocID="{0836AEA5-F308-4266-8E09-D19064A09EAB}" presName="textNode" presStyleLbl="node1" presStyleIdx="2" presStyleCnt="3" custLinFactNeighborX="-68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D8EBF-BF22-4055-AA8B-EEDB1A838FBE}" srcId="{536F761B-73AF-479A-84BC-C61BF41111BB}" destId="{0836AEA5-F308-4266-8E09-D19064A09EAB}" srcOrd="2" destOrd="0" parTransId="{A3E40683-E2B5-4F31-9B09-3ED709F1A0AC}" sibTransId="{CD9E67DF-AD0B-46D8-A3EE-EE98D6BBCA20}"/>
    <dgm:cxn modelId="{AC0020B2-51F3-4FDB-A837-D516553DF3FA}" srcId="{536F761B-73AF-479A-84BC-C61BF41111BB}" destId="{AC7EA442-7FDB-434A-9C2F-0CC55112011A}" srcOrd="0" destOrd="0" parTransId="{180A1573-B283-4560-A74C-235BE4D78735}" sibTransId="{31BFEC51-6895-43B3-9E28-6FDE35902883}"/>
    <dgm:cxn modelId="{53067CB5-EFEF-4D04-8DF5-6741B4078251}" type="presOf" srcId="{AC7EA442-7FDB-434A-9C2F-0CC55112011A}" destId="{A2D54B77-B025-43DE-97E6-79364BD43C05}" srcOrd="0" destOrd="0" presId="urn:microsoft.com/office/officeart/2005/8/layout/hProcess9"/>
    <dgm:cxn modelId="{430E91EA-A7EB-484D-AD84-6F3A07E416FF}" type="presOf" srcId="{24F28140-E105-459E-BCF3-C2121D10BC38}" destId="{B36E47F0-D791-4856-BF3F-E826F1D5BE81}" srcOrd="0" destOrd="0" presId="urn:microsoft.com/office/officeart/2005/8/layout/hProcess9"/>
    <dgm:cxn modelId="{05CC9BA9-3B0D-422E-861B-86B94B57BC1C}" type="presOf" srcId="{0836AEA5-F308-4266-8E09-D19064A09EAB}" destId="{634AEC34-6649-42A1-A42E-8BFFDFE818D6}" srcOrd="0" destOrd="0" presId="urn:microsoft.com/office/officeart/2005/8/layout/hProcess9"/>
    <dgm:cxn modelId="{2B2C82B8-5921-454E-88B1-34208DAF6367}" type="presOf" srcId="{536F761B-73AF-479A-84BC-C61BF41111BB}" destId="{50CE6A0A-760D-4E59-9C0E-2572E9245BD7}" srcOrd="0" destOrd="0" presId="urn:microsoft.com/office/officeart/2005/8/layout/hProcess9"/>
    <dgm:cxn modelId="{C5812E4F-7CAC-409F-92AB-AF2991219B77}" srcId="{536F761B-73AF-479A-84BC-C61BF41111BB}" destId="{24F28140-E105-459E-BCF3-C2121D10BC38}" srcOrd="1" destOrd="0" parTransId="{BAE4D118-C0B7-4D8A-A1BA-7442992AAEC0}" sibTransId="{2414F511-6377-43D1-B132-ADEA8461C1AF}"/>
    <dgm:cxn modelId="{38045732-0730-4212-B65B-23702524C634}" type="presParOf" srcId="{50CE6A0A-760D-4E59-9C0E-2572E9245BD7}" destId="{FE4B5379-4F2B-4568-A348-F547A0F45F81}" srcOrd="0" destOrd="0" presId="urn:microsoft.com/office/officeart/2005/8/layout/hProcess9"/>
    <dgm:cxn modelId="{5E43E568-CB20-46C4-8AED-5E621C689A4C}" type="presParOf" srcId="{50CE6A0A-760D-4E59-9C0E-2572E9245BD7}" destId="{F1758241-12FF-4F0D-B592-5389B83EDF3A}" srcOrd="1" destOrd="0" presId="urn:microsoft.com/office/officeart/2005/8/layout/hProcess9"/>
    <dgm:cxn modelId="{5BAD1C4B-28AC-4609-B110-F22A6331A15D}" type="presParOf" srcId="{F1758241-12FF-4F0D-B592-5389B83EDF3A}" destId="{A2D54B77-B025-43DE-97E6-79364BD43C05}" srcOrd="0" destOrd="0" presId="urn:microsoft.com/office/officeart/2005/8/layout/hProcess9"/>
    <dgm:cxn modelId="{6F2E1272-0ED6-4BCC-8113-C0BAAEEAF57B}" type="presParOf" srcId="{F1758241-12FF-4F0D-B592-5389B83EDF3A}" destId="{6F2242A1-0B3E-4858-A801-2F8509999615}" srcOrd="1" destOrd="0" presId="urn:microsoft.com/office/officeart/2005/8/layout/hProcess9"/>
    <dgm:cxn modelId="{5C07B231-3FBA-4D4B-88A1-6A78A84E9499}" type="presParOf" srcId="{F1758241-12FF-4F0D-B592-5389B83EDF3A}" destId="{B36E47F0-D791-4856-BF3F-E826F1D5BE81}" srcOrd="2" destOrd="0" presId="urn:microsoft.com/office/officeart/2005/8/layout/hProcess9"/>
    <dgm:cxn modelId="{00360BFC-EC9C-44E2-929A-0ED3A0F236E4}" type="presParOf" srcId="{F1758241-12FF-4F0D-B592-5389B83EDF3A}" destId="{A68ABE7B-1BED-4624-9744-622249CEE315}" srcOrd="3" destOrd="0" presId="urn:microsoft.com/office/officeart/2005/8/layout/hProcess9"/>
    <dgm:cxn modelId="{758764DD-3EEC-4432-AC24-B15151B8C31F}" type="presParOf" srcId="{F1758241-12FF-4F0D-B592-5389B83EDF3A}" destId="{634AEC34-6649-42A1-A42E-8BFFDFE818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B5379-4F2B-4568-A348-F547A0F45F81}">
      <dsp:nvSpPr>
        <dsp:cNvPr id="0" name=""/>
        <dsp:cNvSpPr/>
      </dsp:nvSpPr>
      <dsp:spPr>
        <a:xfrm>
          <a:off x="2" y="0"/>
          <a:ext cx="8287455" cy="40121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D54B77-B025-43DE-97E6-79364BD43C05}">
      <dsp:nvSpPr>
        <dsp:cNvPr id="0" name=""/>
        <dsp:cNvSpPr/>
      </dsp:nvSpPr>
      <dsp:spPr>
        <a:xfrm>
          <a:off x="295319" y="1203646"/>
          <a:ext cx="2486238" cy="160486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Uniform Drivers  </a:t>
          </a:r>
          <a:r>
            <a:rPr lang="en-US" sz="1800" kern="1200" dirty="0" smtClean="0"/>
            <a:t>(RC.NET)</a:t>
          </a:r>
          <a:endParaRPr lang="en-US" sz="1800" kern="1200" dirty="0"/>
        </a:p>
      </dsp:txBody>
      <dsp:txXfrm>
        <a:off x="373662" y="1281989"/>
        <a:ext cx="2329552" cy="1448176"/>
      </dsp:txXfrm>
    </dsp:sp>
    <dsp:sp modelId="{B36E47F0-D791-4856-BF3F-E826F1D5BE81}">
      <dsp:nvSpPr>
        <dsp:cNvPr id="0" name=""/>
        <dsp:cNvSpPr/>
      </dsp:nvSpPr>
      <dsp:spPr>
        <a:xfrm>
          <a:off x="2900610" y="1203646"/>
          <a:ext cx="2486238" cy="160486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86837"/>
                <a:satOff val="-24292"/>
                <a:lumOff val="1815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86837"/>
                <a:satOff val="-24292"/>
                <a:lumOff val="1815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86837"/>
                <a:satOff val="-24292"/>
                <a:lumOff val="181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Uniform Reporting </a:t>
          </a:r>
          <a:r>
            <a:rPr lang="en-US" sz="1700" kern="1200" dirty="0" smtClean="0"/>
            <a:t>(Intelligent Reporting)</a:t>
          </a:r>
          <a:endParaRPr lang="en-US" sz="1700" kern="1200" dirty="0"/>
        </a:p>
      </dsp:txBody>
      <dsp:txXfrm>
        <a:off x="2978953" y="1281989"/>
        <a:ext cx="2329552" cy="1448176"/>
      </dsp:txXfrm>
    </dsp:sp>
    <dsp:sp modelId="{634AEC34-6649-42A1-A42E-8BFFDFE818D6}">
      <dsp:nvSpPr>
        <dsp:cNvPr id="0" name=""/>
        <dsp:cNvSpPr/>
      </dsp:nvSpPr>
      <dsp:spPr>
        <a:xfrm>
          <a:off x="5515428" y="1203646"/>
          <a:ext cx="2486238" cy="1604862"/>
        </a:xfrm>
        <a:prstGeom prst="roundRect">
          <a:avLst/>
        </a:prstGeom>
        <a:gradFill rotWithShape="0">
          <a:gsLst>
            <a:gs pos="0">
              <a:srgbClr val="009900"/>
            </a:gs>
            <a:gs pos="80000">
              <a:srgbClr val="669933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" tIns="91440" rIns="9144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Uniform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Data Analysis</a:t>
          </a:r>
        </a:p>
      </dsp:txBody>
      <dsp:txXfrm>
        <a:off x="5593771" y="1281989"/>
        <a:ext cx="2329552" cy="144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1B31B28-5CC6-47B3-98D6-8DF8CFBBA23B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B01D3DF-14D7-479E-8701-64C10920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76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9A6320-2218-40CF-ADD3-F2C5F9824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890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51401" y="9431476"/>
            <a:ext cx="2946276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5" tIns="45783" rIns="91565" bIns="45783" anchor="b"/>
          <a:lstStyle/>
          <a:p>
            <a:pPr algn="r" defTabSz="915742"/>
            <a:fld id="{22D30EB4-DCF5-4722-BDDB-C3DB5AE30C53}" type="slidenum">
              <a:rPr lang="en-US" sz="1200"/>
              <a:pPr algn="r" defTabSz="915742"/>
              <a:t>1</a:t>
            </a:fld>
            <a:endParaRPr 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09" y="4716586"/>
            <a:ext cx="5763247" cy="44673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019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74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High level overview</a:t>
            </a:r>
            <a:r>
              <a:rPr lang="nl-NL" baseline="0" dirty="0" smtClean="0"/>
              <a:t> of the vision for OpenLAB CDS in general. Consolidation of multiple chromatograpy platformes that exist in Agilent into a single platform: OpenLAB CDS</a:t>
            </a:r>
          </a:p>
          <a:p>
            <a:r>
              <a:rPr lang="nl-NL" baseline="0" dirty="0" smtClean="0"/>
              <a:t>Focus on </a:t>
            </a:r>
            <a:r>
              <a:rPr lang="nl-NL" baseline="0" dirty="0" err="1" smtClean="0"/>
              <a:t>simple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migration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new platform.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10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6320-2218-40CF-ADD3-F2C5F98241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60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64577-36FE-40A6-AD11-B90E47292D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8FED-F37D-4C96-878B-61327D8758C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83363-85EB-46B8-9CBB-4F34EBFC51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00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Automatic processing</a:t>
            </a:r>
            <a:r>
              <a:rPr lang="en-US" baseline="0" noProof="0" dirty="0" smtClean="0"/>
              <a:t> is available from EE and CS editions. DA </a:t>
            </a:r>
            <a:r>
              <a:rPr lang="en-US" baseline="0" noProof="0" dirty="0" err="1" smtClean="0"/>
              <a:t>transparantly</a:t>
            </a:r>
            <a:r>
              <a:rPr lang="en-US" baseline="0" noProof="0" dirty="0" smtClean="0"/>
              <a:t> reads data files of both systems.</a:t>
            </a:r>
          </a:p>
          <a:p>
            <a:r>
              <a:rPr lang="en-US" b="1" baseline="0" noProof="0" dirty="0" smtClean="0"/>
              <a:t>New</a:t>
            </a:r>
            <a:r>
              <a:rPr lang="en-US" baseline="0" noProof="0" dirty="0" smtClean="0"/>
              <a:t> introduced processing method (.</a:t>
            </a:r>
            <a:r>
              <a:rPr lang="en-US" baseline="0" noProof="0" dirty="0" err="1" smtClean="0"/>
              <a:t>pmx</a:t>
            </a:r>
            <a:r>
              <a:rPr lang="en-US" baseline="0" noProof="0" dirty="0" smtClean="0"/>
              <a:t> format) decouples </a:t>
            </a:r>
            <a:r>
              <a:rPr lang="en-US" baseline="0" noProof="0" dirty="0" err="1" smtClean="0"/>
              <a:t>acq</a:t>
            </a:r>
            <a:r>
              <a:rPr lang="en-US" baseline="0" noProof="0" dirty="0" smtClean="0"/>
              <a:t> method from processing method -&gt; less methods to manage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2036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 uses</a:t>
            </a:r>
            <a:r>
              <a:rPr lang="en-US" baseline="0" dirty="0" smtClean="0"/>
              <a:t> the multi-core </a:t>
            </a:r>
            <a:r>
              <a:rPr lang="en-US" baseline="0" dirty="0" err="1" smtClean="0"/>
              <a:t>architecrure</a:t>
            </a:r>
            <a:r>
              <a:rPr lang="en-US" baseline="0" dirty="0" smtClean="0"/>
              <a:t> of modern PC’s. If possible processing of data is parallelized so multiple injections are processed at the same time.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manual </a:t>
            </a:r>
            <a:r>
              <a:rPr lang="nl-NL" dirty="0" err="1" smtClean="0"/>
              <a:t>integration</a:t>
            </a:r>
            <a:r>
              <a:rPr lang="nl-NL" dirty="0" smtClean="0"/>
              <a:t> is</a:t>
            </a:r>
            <a:r>
              <a:rPr lang="nl-NL" baseline="0" dirty="0" smtClean="0"/>
              <a:t> the best of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CDS. As </a:t>
            </a:r>
            <a:r>
              <a:rPr lang="nl-NL" baseline="0" dirty="0" err="1" smtClean="0"/>
              <a:t>simple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as a </a:t>
            </a:r>
            <a:r>
              <a:rPr lang="nl-NL" baseline="0" dirty="0" err="1" smtClean="0"/>
              <a:t>drawing</a:t>
            </a:r>
            <a:r>
              <a:rPr lang="nl-NL" baseline="0" dirty="0" smtClean="0"/>
              <a:t> program.</a:t>
            </a:r>
          </a:p>
          <a:p>
            <a:r>
              <a:rPr lang="nl-NL" baseline="0" dirty="0" smtClean="0"/>
              <a:t>No </a:t>
            </a:r>
            <a:r>
              <a:rPr lang="nl-NL" baseline="0" dirty="0" err="1" smtClean="0"/>
              <a:t>toolbar</a:t>
            </a:r>
            <a:r>
              <a:rPr lang="nl-NL" baseline="0" dirty="0" smtClean="0"/>
              <a:t> buttons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remember</a:t>
            </a:r>
            <a:r>
              <a:rPr lang="nl-NL" baseline="0" dirty="0" smtClean="0"/>
              <a:t> – the </a:t>
            </a:r>
            <a:r>
              <a:rPr lang="nl-NL" baseline="0" dirty="0" err="1" smtClean="0"/>
              <a:t>integration</a:t>
            </a:r>
            <a:r>
              <a:rPr lang="nl-NL" baseline="0" dirty="0" smtClean="0"/>
              <a:t> tool is </a:t>
            </a:r>
            <a:r>
              <a:rPr lang="nl-NL" baseline="0" dirty="0" err="1" smtClean="0"/>
              <a:t>chosen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automatically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the system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the user moves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mouse </a:t>
            </a:r>
            <a:r>
              <a:rPr lang="nl-NL" baseline="0" dirty="0" err="1" smtClean="0"/>
              <a:t>across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integrated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signal</a:t>
            </a:r>
            <a:r>
              <a:rPr lang="nl-NL" baseline="0" dirty="0" smtClean="0"/>
              <a:t>. Hints make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easier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Configuraton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even </a:t>
            </a:r>
            <a:r>
              <a:rPr lang="nl-NL" baseline="0" dirty="0" err="1" smtClean="0"/>
              <a:t>simpler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turning</a:t>
            </a:r>
            <a:r>
              <a:rPr lang="nl-NL" baseline="0" dirty="0" smtClean="0"/>
              <a:t> off no-</a:t>
            </a:r>
            <a:r>
              <a:rPr lang="nl-NL" baseline="0" dirty="0" err="1" smtClean="0"/>
              <a:t>needed</a:t>
            </a:r>
            <a:r>
              <a:rPr lang="nl-NL" baseline="0" dirty="0" smtClean="0"/>
              <a:t> tools.</a:t>
            </a:r>
          </a:p>
          <a:p>
            <a:r>
              <a:rPr lang="nl-NL" baseline="0" dirty="0" smtClean="0"/>
              <a:t>Tool has been patent in EU: EP 2098966B1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036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Note</a:t>
            </a:r>
            <a:r>
              <a:rPr lang="nl-NL" dirty="0" smtClean="0"/>
              <a:t>: UI </a:t>
            </a:r>
            <a:r>
              <a:rPr lang="nl-NL" dirty="0" err="1" smtClean="0"/>
              <a:t>also</a:t>
            </a:r>
            <a:r>
              <a:rPr lang="nl-NL" dirty="0" smtClean="0"/>
              <a:t> shows “company </a:t>
            </a:r>
            <a:r>
              <a:rPr lang="nl-NL" dirty="0" err="1" smtClean="0"/>
              <a:t>identity</a:t>
            </a:r>
            <a:r>
              <a:rPr lang="nl-NL" dirty="0" smtClean="0"/>
              <a:t>” –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baseline="0" dirty="0" smtClean="0"/>
              <a:t> instrument hardware. </a:t>
            </a:r>
            <a:r>
              <a:rPr lang="nl-NL" baseline="0" dirty="0" err="1" smtClean="0"/>
              <a:t>Unlike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Empower</a:t>
            </a:r>
            <a:r>
              <a:rPr lang="nl-NL" baseline="0" dirty="0" smtClean="0"/>
              <a:t> or </a:t>
            </a:r>
            <a:r>
              <a:rPr lang="nl-NL" baseline="0" dirty="0" err="1" smtClean="0"/>
              <a:t>Chromeleon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basically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standard UI </a:t>
            </a:r>
            <a:r>
              <a:rPr lang="nl-NL" baseline="0" dirty="0" err="1" smtClean="0"/>
              <a:t>themes</a:t>
            </a:r>
            <a:r>
              <a:rPr lang="nl-NL" baseline="0" dirty="0" smtClean="0"/>
              <a:t> the new DA </a:t>
            </a:r>
            <a:r>
              <a:rPr lang="nl-NL" baseline="0" dirty="0" err="1" smtClean="0"/>
              <a:t>really</a:t>
            </a:r>
            <a:r>
              <a:rPr lang="nl-NL" baseline="0" dirty="0" smtClean="0"/>
              <a:t> stands out in </a:t>
            </a:r>
            <a:r>
              <a:rPr lang="nl-NL" baseline="0" dirty="0" err="1" smtClean="0"/>
              <a:t>terms</a:t>
            </a:r>
            <a:r>
              <a:rPr lang="nl-NL" baseline="0" dirty="0" smtClean="0"/>
              <a:t> of UI design.</a:t>
            </a:r>
          </a:p>
          <a:p>
            <a:r>
              <a:rPr lang="nl-NL" baseline="0" dirty="0" err="1" smtClean="0"/>
              <a:t>Use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ribbon</a:t>
            </a:r>
            <a:r>
              <a:rPr lang="nl-NL" baseline="0" dirty="0" smtClean="0"/>
              <a:t> cleans up the </a:t>
            </a:r>
            <a:r>
              <a:rPr lang="nl-NL" baseline="0" dirty="0" err="1" smtClean="0"/>
              <a:t>since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combines tool bars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buttons in a singel element.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toolbar</a:t>
            </a:r>
            <a:r>
              <a:rPr lang="nl-NL" baseline="0" dirty="0" smtClean="0"/>
              <a:t> buttons in the UI </a:t>
            </a:r>
            <a:r>
              <a:rPr lang="nl-NL" baseline="0" dirty="0" err="1" smtClean="0"/>
              <a:t>windows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allow</a:t>
            </a:r>
            <a:r>
              <a:rPr lang="nl-NL" baseline="0" dirty="0" smtClean="0"/>
              <a:t> access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often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commands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Flat UI is </a:t>
            </a:r>
            <a:r>
              <a:rPr lang="nl-NL" baseline="0" dirty="0" err="1" smtClean="0"/>
              <a:t>faster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looks more modern </a:t>
            </a:r>
            <a:r>
              <a:rPr lang="nl-NL" baseline="0" dirty="0" err="1" smtClean="0"/>
              <a:t>compared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multi-window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UI’s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Less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modal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dialogs</a:t>
            </a:r>
            <a:r>
              <a:rPr lang="nl-NL" baseline="0" dirty="0" smtClean="0"/>
              <a:t> means </a:t>
            </a:r>
            <a:r>
              <a:rPr lang="nl-NL" baseline="0" dirty="0" err="1" smtClean="0"/>
              <a:t>less</a:t>
            </a:r>
            <a:r>
              <a:rPr lang="nl-NL" baseline="0" dirty="0" smtClean="0"/>
              <a:t> clicks.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03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Goal: A single new OpenLAB CDS with the best of the old – renew,</a:t>
            </a:r>
            <a:r>
              <a:rPr lang="en-US" baseline="0" dirty="0" smtClean="0"/>
              <a:t> modern , productive</a:t>
            </a:r>
          </a:p>
          <a:p>
            <a:r>
              <a:rPr lang="en-US" dirty="0" smtClean="0"/>
              <a:t>We focus</a:t>
            </a:r>
            <a:r>
              <a:rPr lang="en-US" baseline="0" dirty="0" smtClean="0"/>
              <a:t> on smooth migration to take existing customers with us – old and new co-exists for a while so customer can move at their own pace.</a:t>
            </a:r>
          </a:p>
          <a:p>
            <a:endParaRPr lang="en-US" dirty="0" smtClean="0"/>
          </a:p>
          <a:p>
            <a:r>
              <a:rPr lang="en-US" dirty="0" smtClean="0"/>
              <a:t>Phase 1 has been</a:t>
            </a:r>
            <a:r>
              <a:rPr lang="en-US" baseline="0" dirty="0" smtClean="0"/>
              <a:t> the migration of both EZChrom and ChemStation to RC.NET instrument driver technology. Both platforms share the same instrument control technology</a:t>
            </a:r>
          </a:p>
          <a:p>
            <a:r>
              <a:rPr lang="en-US" dirty="0" smtClean="0"/>
              <a:t>Phase 2 was the introduction of the OpenLAB Intelligent Reporting; both platforms now have the ability to run the same reporting</a:t>
            </a:r>
            <a:r>
              <a:rPr lang="en-US" baseline="0" dirty="0" smtClean="0"/>
              <a:t> engine and exchange report templates</a:t>
            </a:r>
          </a:p>
          <a:p>
            <a:r>
              <a:rPr lang="en-US" b="1" baseline="0" dirty="0" smtClean="0"/>
              <a:t>TODAY </a:t>
            </a:r>
            <a:r>
              <a:rPr lang="en-US" b="0" baseline="0" dirty="0" smtClean="0"/>
              <a:t>Phase 3: The introduction of OpenLAB </a:t>
            </a:r>
            <a:r>
              <a:rPr lang="en-US" b="1" baseline="0" dirty="0" smtClean="0"/>
              <a:t>Data Analysis</a:t>
            </a:r>
            <a:r>
              <a:rPr lang="en-US" b="0" baseline="0" dirty="0" smtClean="0"/>
              <a:t> where both platforms share the same data analysis engine</a:t>
            </a:r>
          </a:p>
          <a:p>
            <a:r>
              <a:rPr lang="en-US" b="0" baseline="0" dirty="0" smtClean="0"/>
              <a:t>Tomorrow: Phase 4: Have both platforms work on the same acquisition engine (sequences etc.), by then there will be no separate platforms anymore!</a:t>
            </a:r>
            <a:endParaRPr lang="en-US" b="1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All</a:t>
            </a:r>
            <a:r>
              <a:rPr lang="nl-NL" dirty="0" smtClean="0"/>
              <a:t> features</a:t>
            </a:r>
            <a:r>
              <a:rPr lang="nl-NL" baseline="0" dirty="0" smtClean="0"/>
              <a:t> of IR are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teh</a:t>
            </a:r>
            <a:r>
              <a:rPr lang="nl-NL" baseline="0" dirty="0" smtClean="0"/>
              <a:t> new DA,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single </a:t>
            </a:r>
            <a:r>
              <a:rPr lang="nl-NL" baseline="0" dirty="0" err="1" smtClean="0"/>
              <a:t>injection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limited</a:t>
            </a:r>
            <a:r>
              <a:rPr lang="nl-NL" baseline="0" dirty="0" smtClean="0"/>
              <a:t> cross-</a:t>
            </a:r>
            <a:r>
              <a:rPr lang="nl-NL" baseline="0" dirty="0" err="1" smtClean="0"/>
              <a:t>sequence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reporting</a:t>
            </a:r>
            <a:endParaRPr lang="nl-NL" baseline="0" dirty="0" smtClean="0"/>
          </a:p>
          <a:p>
            <a:r>
              <a:rPr lang="nl-NL" baseline="0" dirty="0" smtClean="0"/>
              <a:t>Templates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exchanged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CS or EE </a:t>
            </a:r>
            <a:r>
              <a:rPr lang="nl-NL" baseline="0" dirty="0" err="1" smtClean="0"/>
              <a:t>editions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036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by step guide through the presentation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487E-648B-4C72-9031-EFA8CC2FE88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Problem </a:t>
            </a:r>
          </a:p>
          <a:p>
            <a:r>
              <a:rPr lang="en-US" dirty="0" smtClean="0"/>
              <a:t>I need to be able to keep track of columns, liners, and syringes installed in the GC</a:t>
            </a:r>
          </a:p>
          <a:p>
            <a:pPr>
              <a:spcAft>
                <a:spcPts val="600"/>
              </a:spcAft>
            </a:pPr>
            <a:endParaRPr lang="en-US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Solution</a:t>
            </a:r>
          </a:p>
          <a:p>
            <a:r>
              <a:rPr lang="en-US" dirty="0" smtClean="0"/>
              <a:t>Agilent Barcode Scanning Input- Updated Consumables inventory</a:t>
            </a:r>
          </a:p>
          <a:p>
            <a:endParaRPr lang="en-US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61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9DD56-608A-43F5-A819-F2384FCEB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 txBox="1">
            <a:spLocks noChangeArrowheads="1"/>
          </p:cNvSpPr>
          <p:nvPr userDrawn="1"/>
        </p:nvSpPr>
        <p:spPr bwMode="white">
          <a:xfrm>
            <a:off x="7848600" y="632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SI Update</a:t>
            </a:r>
          </a:p>
          <a:p>
            <a:pPr algn="r"/>
            <a:r>
              <a:rPr lang="en-US" dirty="0" smtClean="0"/>
              <a:t>Agilent Restricted</a:t>
            </a:r>
          </a:p>
          <a:p>
            <a:pPr algn="r"/>
            <a:r>
              <a:rPr lang="en-US" dirty="0" smtClean="0"/>
              <a:t>January 2013</a:t>
            </a:r>
          </a:p>
        </p:txBody>
      </p:sp>
    </p:spTree>
    <p:extLst>
      <p:ext uri="{BB962C8B-B14F-4D97-AF65-F5344CB8AC3E}">
        <p14:creationId xmlns:p14="http://schemas.microsoft.com/office/powerpoint/2010/main" val="367259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609600"/>
            <a:ext cx="4140271" cy="1905000"/>
          </a:xfrm>
        </p:spPr>
        <p:txBody>
          <a:bodyPr/>
          <a:lstStyle>
            <a:lvl1pPr algn="r"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  <a:lvl2pPr marL="230188" indent="-228600">
              <a:spcAft>
                <a:spcPts val="600"/>
              </a:spcAft>
              <a:defRPr sz="2000"/>
            </a:lvl2pPr>
            <a:lvl3pPr marL="347663" indent="-180975">
              <a:spcAft>
                <a:spcPts val="600"/>
              </a:spcAft>
              <a:defRPr sz="1800"/>
            </a:lvl3pPr>
            <a:lvl4pPr marL="512763" indent="-158750">
              <a:spcAft>
                <a:spcPts val="600"/>
              </a:spcAft>
              <a:defRPr sz="1600"/>
            </a:lvl4pPr>
            <a:lvl5pPr marL="685800" indent="-173038" defTabSz="804863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609600"/>
            <a:ext cx="4268787" cy="1905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2000"/>
            </a:lvl2pPr>
            <a:lvl3pPr marL="347663" indent="-174625">
              <a:spcAft>
                <a:spcPts val="600"/>
              </a:spcAft>
              <a:defRPr sz="1800"/>
            </a:lvl3pPr>
            <a:lvl4pPr marL="512763" indent="-165100">
              <a:spcAft>
                <a:spcPts val="600"/>
              </a:spcAft>
              <a:defRPr sz="1600"/>
            </a:lvl4pPr>
            <a:lvl5pPr marL="685800" indent="-173038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9DD56-608A-43F5-A819-F2384FCEB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3276600"/>
            <a:ext cx="4268787" cy="1905000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2000"/>
            </a:lvl2pPr>
            <a:lvl3pPr marL="347663" indent="-174625">
              <a:spcAft>
                <a:spcPts val="600"/>
              </a:spcAft>
              <a:defRPr sz="1800"/>
            </a:lvl3pPr>
            <a:lvl4pPr marL="512763" indent="-165100">
              <a:spcAft>
                <a:spcPts val="600"/>
              </a:spcAft>
              <a:defRPr sz="1600"/>
            </a:lvl4pPr>
            <a:lvl5pPr marL="685800" indent="-173038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8"/>
          <p:cNvGrpSpPr>
            <a:grpSpLocks/>
          </p:cNvGrpSpPr>
          <p:nvPr userDrawn="1"/>
        </p:nvGrpSpPr>
        <p:grpSpPr bwMode="auto">
          <a:xfrm>
            <a:off x="914400" y="3429000"/>
            <a:ext cx="3184525" cy="2808288"/>
            <a:chOff x="2832" y="1770"/>
            <a:chExt cx="2226" cy="1962"/>
          </a:xfrm>
        </p:grpSpPr>
        <p:pic>
          <p:nvPicPr>
            <p:cNvPr id="11" name="Picture 9" descr="laptop in la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2" y="1770"/>
              <a:ext cx="1962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spark_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6" y="2118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5287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ult Header_no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27013"/>
            <a:ext cx="7089775" cy="992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376009"/>
            <a:ext cx="8688387" cy="4724540"/>
          </a:xfrm>
        </p:spPr>
        <p:txBody>
          <a:bodyPr/>
          <a:lstStyle>
            <a:lvl1pPr>
              <a:spcAft>
                <a:spcPts val="400"/>
              </a:spcAft>
              <a:defRPr sz="2000"/>
            </a:lvl1pPr>
            <a:lvl2pPr>
              <a:spcAft>
                <a:spcPts val="400"/>
              </a:spcAft>
              <a:defRPr sz="1800"/>
            </a:lvl2pPr>
            <a:lvl3pPr>
              <a:spcAft>
                <a:spcPts val="400"/>
              </a:spcAft>
              <a:defRPr sz="1800"/>
            </a:lvl3pPr>
            <a:lvl4pPr>
              <a:spcAft>
                <a:spcPts val="400"/>
              </a:spcAft>
              <a:defRPr sz="1800"/>
            </a:lvl4pPr>
            <a:lvl5pPr>
              <a:spcAft>
                <a:spcPts val="4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38925"/>
            <a:ext cx="614363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850287D5-60B4-40DB-B877-C326144E2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1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ault Header_no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7013"/>
            <a:ext cx="7089774" cy="9921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66825"/>
            <a:ext cx="4267200" cy="4560888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 marL="230188" indent="-228600">
              <a:spcAft>
                <a:spcPts val="600"/>
              </a:spcAft>
              <a:defRPr sz="2000"/>
            </a:lvl2pPr>
            <a:lvl3pPr marL="347663" indent="-180975">
              <a:spcAft>
                <a:spcPts val="600"/>
              </a:spcAft>
              <a:defRPr sz="1800"/>
            </a:lvl3pPr>
            <a:lvl4pPr marL="512763" indent="-158750">
              <a:spcAft>
                <a:spcPts val="600"/>
              </a:spcAft>
              <a:defRPr sz="1600"/>
            </a:lvl4pPr>
            <a:lvl5pPr marL="685800" indent="-173038" defTabSz="804863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268787" cy="4560888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000"/>
            </a:lvl2pPr>
            <a:lvl3pPr marL="347663" indent="-174625">
              <a:spcAft>
                <a:spcPts val="600"/>
              </a:spcAft>
              <a:defRPr sz="1800"/>
            </a:lvl3pPr>
            <a:lvl4pPr marL="512763" indent="-165100">
              <a:spcAft>
                <a:spcPts val="600"/>
              </a:spcAft>
              <a:defRPr sz="1600"/>
            </a:lvl4pPr>
            <a:lvl5pPr marL="685800" indent="-173038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38925"/>
            <a:ext cx="614363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850287D5-60B4-40DB-B877-C326144E2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ult Header_no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227013"/>
            <a:ext cx="7165975" cy="992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38925"/>
            <a:ext cx="614363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850287D5-60B4-40DB-B877-C326144E2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5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38925"/>
            <a:ext cx="614363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50287D5-60B4-40DB-B877-C326144E2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3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Page </a:t>
            </a:r>
            <a:fld id="{8E4C83DD-B329-4DDF-8E3D-1B8BC174481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7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_two-tone_revised_5-16_cir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27013" y="1266825"/>
            <a:ext cx="8688387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915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Headline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CC59DD56-608A-43F5-A819-F2384FCEB6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8" descr="spark-385_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1975" y="6376988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22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2pPr>
      <a:lvl3pPr marL="461963" indent="-230188" algn="l" rtl="0" eaLnBrk="1" fontAlgn="base" hangingPunct="1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3pPr>
      <a:lvl4pPr marL="688975" indent="-225425" algn="l" rtl="0" eaLnBrk="1" fontAlgn="base" hangingPunct="1">
        <a:spcBef>
          <a:spcPct val="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</a:defRPr>
      </a:lvl4pPr>
      <a:lvl5pPr marL="9112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5pPr>
      <a:lvl6pPr marL="13684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18256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22828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27400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_two-tone_revised_5-16_cir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27013" y="1266825"/>
            <a:ext cx="8688387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Body Style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915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Headline</a:t>
            </a:r>
          </a:p>
        </p:txBody>
      </p:sp>
      <p:pic>
        <p:nvPicPr>
          <p:cNvPr id="1032" name="Picture 8" descr="spark-385_1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1975" y="6376988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white">
          <a:xfrm>
            <a:off x="7153835" y="6400800"/>
            <a:ext cx="18377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What’s New in OpenLAB CDS A.01.05</a:t>
            </a:r>
            <a:r>
              <a:rPr lang="en-US" baseline="0" dirty="0" smtClean="0"/>
              <a:t> </a:t>
            </a:r>
          </a:p>
          <a:p>
            <a:pPr algn="r"/>
            <a:endParaRPr lang="en-US" baseline="0" dirty="0" smtClean="0"/>
          </a:p>
          <a:p>
            <a:pPr algn="r"/>
            <a:r>
              <a:rPr lang="en-US" baseline="0" dirty="0" smtClean="0"/>
              <a:t>March 2013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38925"/>
            <a:ext cx="614363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850287D5-60B4-40DB-B877-C326144E2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1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2pPr>
      <a:lvl3pPr marL="461963" indent="-230188" algn="l" rtl="0" eaLnBrk="1" fontAlgn="base" hangingPunct="1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3pPr>
      <a:lvl4pPr marL="688975" indent="-225425" algn="l" rtl="0" eaLnBrk="1" fontAlgn="base" hangingPunct="1">
        <a:spcBef>
          <a:spcPct val="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</a:defRPr>
      </a:lvl4pPr>
      <a:lvl5pPr marL="9112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5pPr>
      <a:lvl6pPr marL="13684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18256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22828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2740025" indent="-22066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NPT_ECO_1smaller.ex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hyperlink" Target="http://www.chem.agilent.com/en-US/products-services/Software-Informatics/OpenLAB-Chromatography-Data-System-(CDS)/Pages/default.aspx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7.png"/><Relationship Id="rId7" Type="http://schemas.openxmlformats.org/officeDocument/2006/relationships/hyperlink" Target="http://www.chem.agilent.com/en-US/products-services/Software-Informatics/OpenLAB-Chromatography-Data-System-(CDS)/Pages/default.aspx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1.jpe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EMF2.ex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E:/_Jennifer/NPT%20Videos/EMF2.ex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6"/>
          <p:cNvSpPr>
            <a:spLocks noChangeArrowheads="1"/>
          </p:cNvSpPr>
          <p:nvPr/>
        </p:nvSpPr>
        <p:spPr bwMode="auto">
          <a:xfrm>
            <a:off x="0" y="0"/>
            <a:ext cx="9144000" cy="623728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/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1" y="2286000"/>
            <a:ext cx="4343400" cy="3220278"/>
          </a:xfrm>
        </p:spPr>
        <p:txBody>
          <a:bodyPr/>
          <a:lstStyle/>
          <a:p>
            <a:pPr marL="0" indent="0"/>
            <a:r>
              <a:rPr lang="en-US" sz="3200" b="1" dirty="0"/>
              <a:t>What’s new in OpenLAB CDS </a:t>
            </a:r>
            <a:r>
              <a:rPr lang="en-US" sz="3200" b="1" dirty="0" smtClean="0"/>
              <a:t>X.01.05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3429000"/>
            <a:ext cx="3184525" cy="2808288"/>
            <a:chOff x="2832" y="1770"/>
            <a:chExt cx="2226" cy="1962"/>
          </a:xfrm>
        </p:grpSpPr>
        <p:pic>
          <p:nvPicPr>
            <p:cNvPr id="27653" name="Picture 9" descr="laptop in la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770"/>
              <a:ext cx="1962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10" descr="spark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6" y="2118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OpenLAB CDS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0783" y="5665304"/>
            <a:ext cx="367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Steve Miller  June 27 2013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4" y="0"/>
            <a:ext cx="9159428" cy="6248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9ABBF8-8828-4DE5-A5F5-FF54DA90D760}" type="datetime4">
              <a:rPr lang="en-US" smtClean="0"/>
              <a:pPr/>
              <a:t>July 1, 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9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C00"/>
                </a:solidFill>
              </a:rPr>
              <a:t>ASK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How can I translate methods to a less expensive carrier gas?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972" y="3733800"/>
            <a:ext cx="7687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CC00"/>
                </a:solidFill>
              </a:rPr>
              <a:t>ANSWER</a:t>
            </a:r>
          </a:p>
          <a:p>
            <a:pPr algn="r"/>
            <a:r>
              <a:rPr lang="en-US" sz="4000" dirty="0" smtClean="0">
                <a:solidFill>
                  <a:schemeClr val="bg2"/>
                </a:solidFill>
              </a:rPr>
              <a:t>Agilent Method Translation Tools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Method Translation Tools</a:t>
            </a:r>
            <a:br>
              <a:rPr lang="en-US" dirty="0" smtClean="0"/>
            </a:br>
            <a:r>
              <a:rPr lang="en-US" sz="2400" b="0" dirty="0" smtClean="0">
                <a:solidFill>
                  <a:srgbClr val="FF9900"/>
                </a:solidFill>
              </a:rPr>
              <a:t>Completely Updated with </a:t>
            </a:r>
            <a:r>
              <a:rPr lang="en-US" sz="2400" b="0" dirty="0" err="1" smtClean="0">
                <a:solidFill>
                  <a:srgbClr val="FF9900"/>
                </a:solidFill>
              </a:rPr>
              <a:t>AutoImport</a:t>
            </a:r>
            <a:r>
              <a:rPr lang="en-US" sz="2400" b="0" dirty="0" smtClean="0">
                <a:solidFill>
                  <a:srgbClr val="FF9900"/>
                </a:solidFill>
              </a:rPr>
              <a:t> to Method</a:t>
            </a:r>
            <a:endParaRPr lang="en-US" b="0" dirty="0">
              <a:solidFill>
                <a:srgbClr val="FF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5" name="Picture 3" descr="C:\Users\jmcculle\Pictures\Calculato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276600" cy="18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84" y="1435768"/>
            <a:ext cx="4953358" cy="45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86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284" y="0"/>
            <a:ext cx="9159428" cy="6248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9ABBF8-8828-4DE5-A5F5-FF54DA90D760}" type="datetime4">
              <a:rPr lang="en-US" smtClean="0"/>
              <a:pPr/>
              <a:t>July 1, 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Agilent 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9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C00"/>
                </a:solidFill>
              </a:rPr>
              <a:t>ASK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How can my 7890 GC help lower power &amp; gas operating costs?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200400"/>
            <a:ext cx="678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CC00"/>
                </a:solidFill>
              </a:rPr>
              <a:t>ANSWER</a:t>
            </a:r>
          </a:p>
          <a:p>
            <a:pPr algn="r"/>
            <a:r>
              <a:rPr lang="en-US" sz="4000" dirty="0" smtClean="0">
                <a:solidFill>
                  <a:schemeClr val="bg2"/>
                </a:solidFill>
              </a:rPr>
              <a:t>7890B Sleep/Wake Modes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7890B Integrated Sleep/Wake Modes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accent2"/>
                </a:solidFill>
              </a:rPr>
              <a:t>Reduce Power/Gas Costs </a:t>
            </a:r>
            <a:endParaRPr lang="en-US" sz="2400" b="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6866" name="Picture 2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824" y="1386959"/>
            <a:ext cx="6705600" cy="449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ular Callout 2"/>
          <p:cNvSpPr/>
          <p:nvPr/>
        </p:nvSpPr>
        <p:spPr>
          <a:xfrm>
            <a:off x="7083110" y="2321128"/>
            <a:ext cx="1707829" cy="1324794"/>
          </a:xfrm>
          <a:prstGeom prst="wedgeRectCallout">
            <a:avLst>
              <a:gd name="adj1" fmla="val -126603"/>
              <a:gd name="adj2" fmla="val 6415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sleep and wake times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119558" y="2045369"/>
            <a:ext cx="1707829" cy="2847824"/>
          </a:xfrm>
          <a:prstGeom prst="wedgeRectCallout">
            <a:avLst>
              <a:gd name="adj1" fmla="val 76604"/>
              <a:gd name="adj2" fmla="val 5043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Customize sleep-wake protocol:</a:t>
            </a:r>
          </a:p>
          <a:p>
            <a:pPr algn="ctr"/>
            <a:r>
              <a:rPr lang="en-US" dirty="0" smtClean="0"/>
              <a:t>Example - Condition GC before daily workflow begins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7257406" y="4137731"/>
            <a:ext cx="1707829" cy="1324794"/>
          </a:xfrm>
          <a:prstGeom prst="wedgeRectCallout">
            <a:avLst>
              <a:gd name="adj1" fmla="val -106090"/>
              <a:gd name="adj2" fmla="val -1270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Define sleep and wake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686" y="1029217"/>
            <a:ext cx="3643313" cy="30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3320174" y="3198835"/>
            <a:ext cx="5646359" cy="1254848"/>
            <a:chOff x="3479669" y="2794781"/>
            <a:chExt cx="5646359" cy="1254848"/>
          </a:xfrm>
        </p:grpSpPr>
        <p:pic>
          <p:nvPicPr>
            <p:cNvPr id="9" name="Picture 2" descr="C:\Documents and Settings\jmcculle\Desktop\NPI\Nemo in EzChrom\Nemo in EzChrom\sleep in EzChro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H="1" flipV="1">
              <a:off x="3479669" y="2794781"/>
              <a:ext cx="5646359" cy="1254848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 bwMode="auto">
            <a:xfrm>
              <a:off x="4629807" y="3678961"/>
              <a:ext cx="384983" cy="1835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400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Conservation:</a:t>
            </a:r>
            <a:br>
              <a:rPr lang="en-US" dirty="0"/>
            </a:br>
            <a:r>
              <a:rPr lang="en-US" dirty="0"/>
              <a:t>Sleep/Wake Mode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7015" y="1463675"/>
            <a:ext cx="29946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Schedule the time of the Wake and Sleep Methods either as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“custom”, “7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days a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week” or “Sat/Sun”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Manually put the instrument to sleep by clicking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on “Sleep” on the “Instrument” menu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Instrument will still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go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to Sleep or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Wake mode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even if the data system is not connected for any reason.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6082153" y="4006068"/>
            <a:ext cx="2928833" cy="2130380"/>
            <a:chOff x="4519102" y="4144297"/>
            <a:chExt cx="2928833" cy="2130380"/>
          </a:xfrm>
        </p:grpSpPr>
        <p:pic>
          <p:nvPicPr>
            <p:cNvPr id="10" name="Picture 3" descr="C:\Documents and Settings\jmcculle\Desktop\NPI\Nemo in EzChrom\Nemo in EzChrom\sleep in EzChrom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9102" y="4144297"/>
              <a:ext cx="2917346" cy="2100263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 bwMode="auto">
            <a:xfrm>
              <a:off x="7062952" y="6091085"/>
              <a:ext cx="384983" cy="1835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400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3700282" y="4562918"/>
            <a:ext cx="2066925" cy="1573530"/>
            <a:chOff x="6351879" y="4205506"/>
            <a:chExt cx="2066925" cy="157353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1879" y="4205506"/>
              <a:ext cx="2066925" cy="1573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6407771" y="5470379"/>
              <a:ext cx="1798202" cy="26284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4000" smtClean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5582093" y="4633468"/>
            <a:ext cx="1194090" cy="13420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727" y="5056199"/>
            <a:ext cx="1233378" cy="1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4" y="0"/>
            <a:ext cx="9159428" cy="6248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9ABBF8-8828-4DE5-A5F5-FF54DA90D760}" type="datetime4">
              <a:rPr lang="en-US" smtClean="0"/>
              <a:pPr/>
              <a:t>July 1, 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9600"/>
            <a:ext cx="8018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C00"/>
                </a:solidFill>
              </a:rPr>
              <a:t>ASK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How can I streamline my workflow and track consumables better?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784" y="4114800"/>
            <a:ext cx="624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CC00"/>
                </a:solidFill>
              </a:rPr>
              <a:t>ANSWER</a:t>
            </a:r>
          </a:p>
          <a:p>
            <a:pPr algn="r"/>
            <a:r>
              <a:rPr lang="en-US" sz="4000" dirty="0" smtClean="0">
                <a:solidFill>
                  <a:schemeClr val="bg2"/>
                </a:solidFill>
              </a:rPr>
              <a:t>Optional Bar Code Reader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54818" y="167907"/>
            <a:ext cx="7204961" cy="732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fontAlgn="auto">
              <a:spcAft>
                <a:spcPts val="30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Barcode Scanning </a:t>
            </a:r>
          </a:p>
          <a:p>
            <a:pPr fontAlgn="auto">
              <a:spcAft>
                <a:spcPts val="30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/>
              </a:rPr>
              <a:t>Input</a:t>
            </a:r>
            <a:endParaRPr lang="en-US" sz="28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24276">
            <a:off x="7179913" y="545276"/>
            <a:ext cx="1382785" cy="188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jmcculle\Pictures\csd_capillary_c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6150"/>
            <a:ext cx="2404274" cy="14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98" y="264160"/>
            <a:ext cx="2948122" cy="42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\\tsclient\C\Documents and Settings\jmcculle\My Documents\My Pictures\column picture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3559" y="1438989"/>
            <a:ext cx="2278475" cy="121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atmills\AppData\Local\Microsoft\Windows\Temporary Internet Files\Content.Outlook\2QUR6AR4\7890B_5977_7693_Tray_#118FA (2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267356"/>
            <a:ext cx="2409856" cy="230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86" y="3355405"/>
            <a:ext cx="8191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3"/>
          <p:cNvGrpSpPr/>
          <p:nvPr/>
        </p:nvGrpSpPr>
        <p:grpSpPr>
          <a:xfrm>
            <a:off x="3325137" y="4689168"/>
            <a:ext cx="1375285" cy="744542"/>
            <a:chOff x="1604405" y="5456561"/>
            <a:chExt cx="1375285" cy="744542"/>
          </a:xfrm>
        </p:grpSpPr>
        <p:pic>
          <p:nvPicPr>
            <p:cNvPr id="15" name="Picture 14" descr="HP Z400 Workstati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405" y="5456561"/>
              <a:ext cx="1375285" cy="744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OpenLAB CDS ChemStation Edition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63330" y="5524516"/>
              <a:ext cx="727621" cy="429286"/>
            </a:xfrm>
            <a:prstGeom prst="rect">
              <a:avLst/>
            </a:prstGeom>
            <a:noFill/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67" y="1946267"/>
            <a:ext cx="2752725" cy="21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325137" y="4032315"/>
            <a:ext cx="886546" cy="6568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6200" y="685800"/>
            <a:ext cx="4495800" cy="25908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78120" y="111760"/>
            <a:ext cx="3733800" cy="20574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06720" y="1330960"/>
            <a:ext cx="13716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Liners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2667000"/>
            <a:ext cx="13716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Columns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1600" y="5576252"/>
            <a:ext cx="13716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*Also syringes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314825" y="3757613"/>
            <a:ext cx="485775" cy="9001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861242" y="3388360"/>
            <a:ext cx="13716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Inventory and full Agilent catalog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042" y="4069397"/>
            <a:ext cx="13716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Periodic updates available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1200" y="5090160"/>
            <a:ext cx="3241040" cy="9991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Barcode in the columns, liners, and syringes right into the Agilent data system method</a:t>
            </a:r>
          </a:p>
        </p:txBody>
      </p:sp>
    </p:spTree>
    <p:extLst>
      <p:ext uri="{BB962C8B-B14F-4D97-AF65-F5344CB8AC3E}">
        <p14:creationId xmlns:p14="http://schemas.microsoft.com/office/powerpoint/2010/main" val="16130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/>
          <p:nvPr/>
        </p:nvGrpSpPr>
        <p:grpSpPr>
          <a:xfrm>
            <a:off x="6969345" y="1480391"/>
            <a:ext cx="1904263" cy="1454162"/>
            <a:chOff x="5996468" y="635634"/>
            <a:chExt cx="1904263" cy="1454162"/>
          </a:xfrm>
        </p:grpSpPr>
        <p:pic>
          <p:nvPicPr>
            <p:cNvPr id="44" name="Picture 43" descr="HP Z400 Workstati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276"/>
            <a:stretch/>
          </p:blipFill>
          <p:spPr bwMode="auto">
            <a:xfrm>
              <a:off x="5996468" y="635634"/>
              <a:ext cx="1904263" cy="145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Screen Shot 2013-01-15 at 9.16.50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418" y="787746"/>
              <a:ext cx="1505971" cy="81317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659" y="263108"/>
            <a:ext cx="7165975" cy="992187"/>
          </a:xfrm>
        </p:spPr>
        <p:txBody>
          <a:bodyPr/>
          <a:lstStyle/>
          <a:p>
            <a:r>
              <a:rPr lang="en-US" dirty="0" smtClean="0"/>
              <a:t>Integrated with Parts Finder Tool</a:t>
            </a:r>
            <a:endParaRPr lang="en-US" b="0" dirty="0">
              <a:solidFill>
                <a:schemeClr val="accent2"/>
              </a:solidFill>
            </a:endParaRPr>
          </a:p>
        </p:txBody>
      </p:sp>
      <p:pic>
        <p:nvPicPr>
          <p:cNvPr id="25" name="Picture 2" descr="C:\Users\jmcculle\Pictures\csd_capillary_c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58" y="2383942"/>
            <a:ext cx="2063380" cy="12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tsclient\C\Documents and Settings\jmcculle\My Documents\My Pictures\column picture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8910" y="2731880"/>
            <a:ext cx="2278475" cy="121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248">
            <a:off x="7580709" y="4255119"/>
            <a:ext cx="1378532" cy="13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4"/>
          <p:cNvGrpSpPr/>
          <p:nvPr/>
        </p:nvGrpSpPr>
        <p:grpSpPr>
          <a:xfrm>
            <a:off x="292204" y="4565434"/>
            <a:ext cx="2654998" cy="1454162"/>
            <a:chOff x="1604405" y="5456561"/>
            <a:chExt cx="1375285" cy="744542"/>
          </a:xfrm>
        </p:grpSpPr>
        <p:pic>
          <p:nvPicPr>
            <p:cNvPr id="35" name="Picture 34" descr="HP Z400 Workstat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405" y="5456561"/>
              <a:ext cx="1375285" cy="744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OpenLAB CDS ChemStation Editio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63330" y="5524516"/>
              <a:ext cx="727621" cy="429286"/>
            </a:xfrm>
            <a:prstGeom prst="rect">
              <a:avLst/>
            </a:prstGeom>
            <a:noFill/>
          </p:spPr>
        </p:pic>
      </p:grpSp>
      <p:grpSp>
        <p:nvGrpSpPr>
          <p:cNvPr id="6" name="Group 13"/>
          <p:cNvGrpSpPr/>
          <p:nvPr/>
        </p:nvGrpSpPr>
        <p:grpSpPr>
          <a:xfrm>
            <a:off x="5330594" y="3760633"/>
            <a:ext cx="2803762" cy="682856"/>
            <a:chOff x="5330594" y="3298930"/>
            <a:chExt cx="2803762" cy="682856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5596703" y="3298930"/>
              <a:ext cx="2537653" cy="68285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30594" y="3303551"/>
              <a:ext cx="494498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 flipV="1">
            <a:off x="1544497" y="3763307"/>
            <a:ext cx="4011394" cy="1332373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PartsFinder1.PNG"/>
          <p:cNvPicPr>
            <a:picLocks noGrp="1" noChangeAspect="1"/>
          </p:cNvPicPr>
          <p:nvPr isPhoto="1"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261643" y="1929193"/>
            <a:ext cx="2873116" cy="20096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traight Arrow Connector 41"/>
          <p:cNvCxnSpPr/>
          <p:nvPr/>
        </p:nvCxnSpPr>
        <p:spPr>
          <a:xfrm>
            <a:off x="685474" y="3459602"/>
            <a:ext cx="22477" cy="158456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795343" y="1699660"/>
            <a:ext cx="4393248" cy="743373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13794" y="2346774"/>
            <a:ext cx="976323" cy="340057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59036" y="3948833"/>
            <a:ext cx="88610" cy="113422"/>
          </a:xfrm>
          <a:prstGeom prst="ellipse">
            <a:avLst/>
          </a:prstGeom>
          <a:solidFill>
            <a:srgbClr val="7EA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00913" y="4046370"/>
            <a:ext cx="833" cy="926274"/>
          </a:xfrm>
          <a:prstGeom prst="line">
            <a:avLst/>
          </a:prstGeom>
          <a:ln>
            <a:solidFill>
              <a:srgbClr val="7EA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42424" y="4587017"/>
            <a:ext cx="3392060" cy="39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Bar Code Scanning Option</a:t>
            </a:r>
            <a:endParaRPr lang="en-US" sz="18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2423" y="4992702"/>
            <a:ext cx="3773565" cy="1006889"/>
          </a:xfrm>
          <a:prstGeom prst="rect">
            <a:avLst/>
          </a:prstGeom>
          <a:solidFill>
            <a:srgbClr val="7EAC28">
              <a:alpha val="12000"/>
            </a:srgbClr>
          </a:solidFill>
          <a:ln w="6350" cmpd="sng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4080"/>
                </a:solidFill>
                <a:latin typeface="Calibri"/>
                <a:cs typeface="Calibri"/>
              </a:rPr>
              <a:t>Auto Input column, liner and septum information into method.  </a:t>
            </a:r>
            <a:r>
              <a:rPr lang="en-US" sz="2000" dirty="0" smtClean="0">
                <a:solidFill>
                  <a:srgbClr val="004080"/>
                </a:solidFill>
                <a:latin typeface="Calibri"/>
                <a:cs typeface="Calibri"/>
              </a:rPr>
              <a:t>Integrated with </a:t>
            </a:r>
            <a:r>
              <a:rPr lang="en-US" b="1" dirty="0" smtClean="0">
                <a:solidFill>
                  <a:srgbClr val="004080"/>
                </a:solidFill>
                <a:latin typeface="Calibri"/>
                <a:cs typeface="Calibri"/>
              </a:rPr>
              <a:t>Parts Finder </a:t>
            </a:r>
            <a:r>
              <a:rPr lang="en-US" sz="2000" dirty="0" smtClean="0">
                <a:solidFill>
                  <a:srgbClr val="004080"/>
                </a:solidFill>
                <a:latin typeface="Calibri"/>
                <a:cs typeface="Calibri"/>
              </a:rPr>
              <a:t>for seamless consumables management.</a:t>
            </a:r>
            <a:endParaRPr lang="en-US" sz="2000" dirty="0">
              <a:solidFill>
                <a:srgbClr val="004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tsfinder conf3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391400" cy="5132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1550" y="4267200"/>
            <a:ext cx="2819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Choose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685800"/>
            <a:ext cx="8001000" cy="52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0" y="5381625"/>
            <a:ext cx="419858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rotation and view of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327" y="710440"/>
            <a:ext cx="7089775" cy="992187"/>
          </a:xfrm>
        </p:spPr>
        <p:txBody>
          <a:bodyPr/>
          <a:lstStyle/>
          <a:p>
            <a:r>
              <a:rPr lang="en-US" dirty="0" smtClean="0"/>
              <a:t>OpenLAB CDS Vision</a:t>
            </a:r>
            <a:br>
              <a:rPr lang="en-US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11556" y="2450688"/>
            <a:ext cx="2170419" cy="2170526"/>
          </a:xfrm>
          <a:prstGeom prst="ellipse">
            <a:avLst/>
          </a:prstGeom>
          <a:gradFill>
            <a:gsLst>
              <a:gs pos="0">
                <a:srgbClr val="92D050"/>
              </a:gs>
              <a:gs pos="80000">
                <a:srgbClr val="009900"/>
              </a:gs>
              <a:gs pos="100000">
                <a:srgbClr val="669933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 prst="slope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4"/>
          <p:cNvSpPr/>
          <p:nvPr/>
        </p:nvSpPr>
        <p:spPr>
          <a:xfrm>
            <a:off x="6125215" y="2768554"/>
            <a:ext cx="1943099" cy="1534794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990" tIns="46990" rIns="46990" bIns="4699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b="1" kern="1200" dirty="0" smtClean="0">
                <a:solidFill>
                  <a:schemeClr val="tx1"/>
                </a:solidFill>
              </a:rPr>
              <a:t>Goal:</a:t>
            </a:r>
          </a:p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kern="1200" dirty="0" smtClean="0"/>
              <a:t>Unified Data Product</a:t>
            </a:r>
            <a:endParaRPr lang="nl-NL" sz="2000" kern="1200" dirty="0"/>
          </a:p>
        </p:txBody>
      </p:sp>
      <p:sp>
        <p:nvSpPr>
          <p:cNvPr id="13" name="Striped Right Arrow 12"/>
          <p:cNvSpPr/>
          <p:nvPr/>
        </p:nvSpPr>
        <p:spPr bwMode="auto">
          <a:xfrm>
            <a:off x="4686299" y="3339339"/>
            <a:ext cx="928687" cy="476207"/>
          </a:xfrm>
          <a:prstGeom prst="stripedRight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rgbClr val="669933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6675" y="2453493"/>
            <a:ext cx="2390775" cy="22479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62025" y="3786970"/>
            <a:ext cx="1884037" cy="1889929"/>
          </a:xfrm>
          <a:prstGeom prst="ellipse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EZChrom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62025" y="1702628"/>
            <a:ext cx="1884037" cy="1889929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  <a:alpha val="73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ChemStation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249325" y="2763839"/>
            <a:ext cx="1884037" cy="1889929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  <a:alpha val="65000"/>
                </a:schemeClr>
              </a:gs>
              <a:gs pos="80000">
                <a:schemeClr val="accent1">
                  <a:shade val="93000"/>
                  <a:satMod val="130000"/>
                  <a:alpha val="67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OpenLAB EE/CS editions</a:t>
            </a:r>
          </a:p>
        </p:txBody>
      </p:sp>
      <p:sp>
        <p:nvSpPr>
          <p:cNvPr id="17" name="Explosion 1 16"/>
          <p:cNvSpPr/>
          <p:nvPr/>
        </p:nvSpPr>
        <p:spPr bwMode="auto">
          <a:xfrm rot="1452406">
            <a:off x="5395351" y="3998209"/>
            <a:ext cx="1590349" cy="1085941"/>
          </a:xfrm>
          <a:prstGeom prst="irregularSeal1">
            <a:avLst/>
          </a:prstGeom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Faster</a:t>
            </a:r>
          </a:p>
        </p:txBody>
      </p:sp>
      <p:sp>
        <p:nvSpPr>
          <p:cNvPr id="20" name="Explosion 2 19"/>
          <p:cNvSpPr/>
          <p:nvPr/>
        </p:nvSpPr>
        <p:spPr bwMode="auto">
          <a:xfrm rot="20963028">
            <a:off x="6211634" y="1839828"/>
            <a:ext cx="1590349" cy="1085941"/>
          </a:xfrm>
          <a:prstGeom prst="irregularSeal2">
            <a:avLst/>
          </a:prstGeom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Better</a:t>
            </a:r>
          </a:p>
        </p:txBody>
      </p:sp>
      <p:sp>
        <p:nvSpPr>
          <p:cNvPr id="21" name="Explosion 1 20"/>
          <p:cNvSpPr/>
          <p:nvPr/>
        </p:nvSpPr>
        <p:spPr bwMode="auto">
          <a:xfrm rot="18649981">
            <a:off x="7475591" y="3272576"/>
            <a:ext cx="1590349" cy="1085941"/>
          </a:xfrm>
          <a:prstGeom prst="irregularSeal1">
            <a:avLst/>
          </a:prstGeom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Easier</a:t>
            </a:r>
          </a:p>
        </p:txBody>
      </p:sp>
    </p:spTree>
    <p:extLst>
      <p:ext uri="{BB962C8B-B14F-4D97-AF65-F5344CB8AC3E}">
        <p14:creationId xmlns:p14="http://schemas.microsoft.com/office/powerpoint/2010/main" val="42212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0"/>
            <a:ext cx="4876800" cy="2209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 the face of the GC and then point to the arrow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838199"/>
            <a:ext cx="6967537" cy="51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71143" y="5410200"/>
            <a:ext cx="26340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Choose inlet or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lit_splitless inlet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6968"/>
            <a:ext cx="7315200" cy="5084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5486400"/>
            <a:ext cx="20574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1884" y="494613"/>
            <a:ext cx="7696200" cy="53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29200" y="5029200"/>
            <a:ext cx="3124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Choose specific part(s) and then add to 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533400"/>
            <a:ext cx="7391400" cy="514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53000" y="4267200"/>
            <a:ext cx="2971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Choose another   instrument and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sFinder6.PN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914218" y="886968"/>
            <a:ext cx="7315565" cy="5084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4724400"/>
            <a:ext cx="3429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do quick order through agilent.com, print list or save 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4" y="0"/>
            <a:ext cx="9159428" cy="62484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9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C00"/>
                </a:solidFill>
              </a:rPr>
              <a:t>ASK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How can I optimize maintenance &amp; avoid unplanned downtime?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627" y="3733800"/>
            <a:ext cx="8180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CC00"/>
                </a:solidFill>
              </a:rPr>
              <a:t>ANSWER</a:t>
            </a:r>
          </a:p>
          <a:p>
            <a:pPr algn="r"/>
            <a:r>
              <a:rPr lang="en-US" sz="4000" dirty="0" smtClean="0">
                <a:solidFill>
                  <a:schemeClr val="bg2"/>
                </a:solidFill>
              </a:rPr>
              <a:t>Agilent Early Maintenance Feedback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6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hlinkClick r:id="rId2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" r="63"/>
          <a:stretch>
            <a:fillRect/>
          </a:stretch>
        </p:blipFill>
        <p:spPr bwMode="auto">
          <a:xfrm>
            <a:off x="2119892" y="1743743"/>
            <a:ext cx="55245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>
            <a:hlinkClick r:id="rId4" action="ppaction://hlinkfile"/>
          </p:cNvPr>
          <p:cNvSpPr txBox="1">
            <a:spLocks/>
          </p:cNvSpPr>
          <p:nvPr/>
        </p:nvSpPr>
        <p:spPr>
          <a:xfrm>
            <a:off x="1733551" y="235696"/>
            <a:ext cx="7048500" cy="99669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Integrated Early Maintenance Feedback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Improving Operational Efficiency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95323" y="1346692"/>
            <a:ext cx="1707829" cy="1685219"/>
          </a:xfrm>
          <a:prstGeom prst="wedgeRectCallout">
            <a:avLst>
              <a:gd name="adj1" fmla="val 81091"/>
              <a:gd name="adj2" fmla="val 2185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Select time-based or frequency-based</a:t>
            </a:r>
          </a:p>
          <a:p>
            <a:pPr algn="ctr"/>
            <a:r>
              <a:rPr lang="en-US" sz="1800" dirty="0" smtClean="0"/>
              <a:t>counters </a:t>
            </a:r>
            <a:endParaRPr lang="en-US" sz="1800" dirty="0"/>
          </a:p>
        </p:txBody>
      </p:sp>
      <p:sp>
        <p:nvSpPr>
          <p:cNvPr id="10" name="Rectangular Callout 9"/>
          <p:cNvSpPr/>
          <p:nvPr/>
        </p:nvSpPr>
        <p:spPr>
          <a:xfrm>
            <a:off x="7201802" y="656041"/>
            <a:ext cx="1707829" cy="1685219"/>
          </a:xfrm>
          <a:prstGeom prst="wedgeRectCallout">
            <a:avLst>
              <a:gd name="adj1" fmla="val -117628"/>
              <a:gd name="adj2" fmla="val 40042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Choose maintenance parameters that are relevant to your own app</a:t>
            </a:r>
            <a:endParaRPr lang="en-US" sz="1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147063" y="4839331"/>
            <a:ext cx="1707829" cy="1125953"/>
          </a:xfrm>
          <a:prstGeom prst="wedgeRectCallout">
            <a:avLst>
              <a:gd name="adj1" fmla="val -88781"/>
              <a:gd name="adj2" fmla="val -5691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Set warning and Action limits</a:t>
            </a:r>
            <a:endParaRPr lang="en-US" sz="1800" dirty="0"/>
          </a:p>
        </p:txBody>
      </p:sp>
      <p:sp>
        <p:nvSpPr>
          <p:cNvPr id="14" name="Rectangular Callout 13"/>
          <p:cNvSpPr/>
          <p:nvPr/>
        </p:nvSpPr>
        <p:spPr>
          <a:xfrm>
            <a:off x="195324" y="3919640"/>
            <a:ext cx="1707829" cy="2209876"/>
          </a:xfrm>
          <a:prstGeom prst="wedgeRectCallout">
            <a:avLst>
              <a:gd name="adj1" fmla="val 70194"/>
              <a:gd name="adj2" fmla="val -635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Customize user-defined EMF</a:t>
            </a:r>
          </a:p>
          <a:p>
            <a:pPr algn="ctr"/>
            <a:r>
              <a:rPr lang="en-US" sz="1800" dirty="0" smtClean="0"/>
              <a:t>Example: Check gas cylinder after x injections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66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of Instrument Actuals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63040"/>
            <a:ext cx="5373224" cy="29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43175"/>
            <a:ext cx="46196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" y="4505325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Instrument </a:t>
            </a:r>
            <a:r>
              <a:rPr lang="en-US" sz="1800" dirty="0"/>
              <a:t>actuals are displayed next to set-points in the data system. </a:t>
            </a:r>
          </a:p>
        </p:txBody>
      </p:sp>
    </p:spTree>
    <p:extLst>
      <p:ext uri="{BB962C8B-B14F-4D97-AF65-F5344CB8AC3E}">
        <p14:creationId xmlns:p14="http://schemas.microsoft.com/office/powerpoint/2010/main" val="35451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Agilent Early Maintenance Feedback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014" y="1463040"/>
            <a:ext cx="3462484" cy="4724540"/>
          </a:xfrm>
        </p:spPr>
        <p:txBody>
          <a:bodyPr>
            <a:normAutofit/>
          </a:bodyPr>
          <a:lstStyle/>
          <a:p>
            <a:pPr marL="166688" indent="-16668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Set-up the Counters within the Agilent Data Systems </a:t>
            </a:r>
          </a:p>
          <a:p>
            <a:pPr marL="166688" indent="-16668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Based on the configuration of the GC</a:t>
            </a:r>
          </a:p>
          <a:p>
            <a:pPr marL="166688" indent="-16668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Times New Roman"/>
              </a:rPr>
              <a:t>User-defined early maintenance feedback counters</a:t>
            </a:r>
          </a:p>
          <a:p>
            <a:pPr marL="166688" indent="-16668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Notification of the Warning and Service Due </a:t>
            </a:r>
          </a:p>
          <a:p>
            <a:pPr marL="166688" indent="-166688" fontAlgn="auto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 marL="166688" indent="-166688" fontAlgn="auto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166688" indent="-166688" algn="ctr" fontAlgn="auto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003" y="1463040"/>
            <a:ext cx="5372966" cy="403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6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4" y="0"/>
            <a:ext cx="9159428" cy="62484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9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C00"/>
                </a:solidFill>
              </a:rPr>
              <a:t>ASK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How come my </a:t>
            </a:r>
            <a:r>
              <a:rPr lang="en-US" sz="4000" dirty="0" err="1" smtClean="0">
                <a:solidFill>
                  <a:schemeClr val="bg2"/>
                </a:solidFill>
              </a:rPr>
              <a:t>Autosampler</a:t>
            </a:r>
            <a:r>
              <a:rPr lang="en-US" sz="4000" dirty="0" smtClean="0">
                <a:solidFill>
                  <a:schemeClr val="bg2"/>
                </a:solidFill>
              </a:rPr>
              <a:t> didn’t run overnight?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627" y="3733800"/>
            <a:ext cx="8180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CC00"/>
                </a:solidFill>
              </a:rPr>
              <a:t>ANSWER</a:t>
            </a:r>
          </a:p>
          <a:p>
            <a:pPr algn="r"/>
            <a:r>
              <a:rPr lang="en-US" sz="4000" dirty="0" smtClean="0">
                <a:solidFill>
                  <a:schemeClr val="bg2"/>
                </a:solidFill>
              </a:rPr>
              <a:t>ALS Error Handling Feedback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686800" algn="r"/>
              </a:tabLst>
            </a:pPr>
            <a:r>
              <a:rPr lang="en-US" dirty="0" smtClean="0"/>
              <a:t>OpenLAB CDS Vision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Where we stand today</a:t>
            </a:r>
            <a:r>
              <a:rPr lang="en-US" dirty="0" smtClean="0"/>
              <a:t>	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aseline="30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726095"/>
              </p:ext>
            </p:extLst>
          </p:nvPr>
        </p:nvGraphicFramePr>
        <p:xfrm>
          <a:off x="313073" y="1521869"/>
          <a:ext cx="8287460" cy="401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83609" y="4404758"/>
            <a:ext cx="3636335" cy="1235569"/>
            <a:chOff x="45409" y="4338083"/>
            <a:chExt cx="3636335" cy="1235569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3046227" y="4932177"/>
              <a:ext cx="1195942" cy="775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oval" w="lg" len="lg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3" name="TextBox 12"/>
            <p:cNvSpPr txBox="1"/>
            <p:nvPr/>
          </p:nvSpPr>
          <p:spPr>
            <a:xfrm>
              <a:off x="45409" y="4742655"/>
              <a:ext cx="3636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u="sng" dirty="0" smtClean="0"/>
                <a:t>OpenLAB CDS A.01.01</a:t>
              </a:r>
            </a:p>
            <a:p>
              <a:pPr marL="180975" indent="-180975" algn="r">
                <a:lnSpc>
                  <a:spcPct val="120000"/>
                </a:lnSpc>
              </a:pPr>
              <a:r>
                <a:rPr lang="en-US" sz="1200" b="1" i="1" dirty="0" smtClean="0"/>
                <a:t>C.01.01 ChemStation Edition</a:t>
              </a:r>
            </a:p>
            <a:p>
              <a:pPr marL="180975" indent="-180975" algn="r">
                <a:lnSpc>
                  <a:spcPct val="120000"/>
                </a:lnSpc>
              </a:pPr>
              <a:r>
                <a:rPr lang="en-US" sz="1200" b="1" i="1" dirty="0" smtClean="0"/>
                <a:t>A.04.01 EZChrom Edition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74549" y="1439481"/>
            <a:ext cx="2076898" cy="1179673"/>
            <a:chOff x="-98349" y="1439481"/>
            <a:chExt cx="2076898" cy="1179673"/>
          </a:xfrm>
        </p:grpSpPr>
        <p:cxnSp>
          <p:nvCxnSpPr>
            <p:cNvPr id="16" name="Straight Connector 15"/>
            <p:cNvCxnSpPr/>
            <p:nvPr/>
          </p:nvCxnSpPr>
          <p:spPr bwMode="auto">
            <a:xfrm rot="16200000" flipV="1">
              <a:off x="1411468" y="2062711"/>
              <a:ext cx="1109340" cy="3546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oval" w="lg" len="lg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23" name="TextBox 22"/>
            <p:cNvSpPr txBox="1"/>
            <p:nvPr/>
          </p:nvSpPr>
          <p:spPr>
            <a:xfrm>
              <a:off x="-98349" y="1439481"/>
              <a:ext cx="2076898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r">
                <a:lnSpc>
                  <a:spcPct val="120000"/>
                </a:lnSpc>
              </a:pPr>
              <a:r>
                <a:rPr lang="en-US" sz="1400" b="1" i="1" dirty="0" smtClean="0"/>
                <a:t>ChemStation B.04.0x</a:t>
              </a:r>
            </a:p>
            <a:p>
              <a:pPr marL="180975" indent="-180975" algn="r">
                <a:lnSpc>
                  <a:spcPct val="120000"/>
                </a:lnSpc>
              </a:pPr>
              <a:r>
                <a:rPr lang="en-US" sz="1400" b="1" i="1" dirty="0" smtClean="0"/>
                <a:t>EZChrom 3.3.x</a:t>
              </a:r>
            </a:p>
          </p:txBody>
        </p:sp>
      </p:grpSp>
      <p:pic>
        <p:nvPicPr>
          <p:cNvPr id="1027" name="Picture 3" descr="C:\Users\Charles\AppData\Local\Microsoft\Windows\Temporary Internet Files\Content.IE5\A0X9X0OM\MC90044215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5" y="4048125"/>
            <a:ext cx="409346" cy="4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Charles\AppData\Local\Microsoft\Windows\Temporary Internet Files\Content.IE5\A0X9X0OM\MC90044215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94" y="4048125"/>
            <a:ext cx="409346" cy="4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03149" y="1483322"/>
            <a:ext cx="1330849" cy="1131113"/>
            <a:chOff x="4831792" y="1488041"/>
            <a:chExt cx="1330849" cy="1131113"/>
          </a:xfrm>
        </p:grpSpPr>
        <p:sp>
          <p:nvSpPr>
            <p:cNvPr id="15" name="TextBox 14"/>
            <p:cNvSpPr txBox="1"/>
            <p:nvPr/>
          </p:nvSpPr>
          <p:spPr>
            <a:xfrm>
              <a:off x="4831792" y="1488041"/>
              <a:ext cx="1330849" cy="32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ctr">
                <a:lnSpc>
                  <a:spcPct val="120000"/>
                </a:lnSpc>
              </a:pPr>
              <a:r>
                <a:rPr lang="en-US" sz="1400" b="1" i="1" dirty="0" smtClean="0"/>
                <a:t>Today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16200000" flipV="1">
              <a:off x="5328458" y="2062711"/>
              <a:ext cx="1109340" cy="3546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ysDash"/>
              <a:round/>
              <a:headEnd type="oval" w="lg" len="lg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pic>
        <p:nvPicPr>
          <p:cNvPr id="21" name="Picture 3" descr="C:\Users\Charles\AppData\Local\Microsoft\Windows\Temporary Internet Files\Content.IE5\A0X9X0OM\MC900442153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76" y="4047896"/>
            <a:ext cx="409346" cy="40934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of ALS Errors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300" y="1588993"/>
            <a:ext cx="2914650" cy="1019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261220" y="1452833"/>
            <a:ext cx="5716885" cy="4634806"/>
            <a:chOff x="1684578" y="370936"/>
            <a:chExt cx="5716885" cy="463480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4578" y="404902"/>
              <a:ext cx="5716885" cy="46008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716655" y="3416061"/>
              <a:ext cx="2156604" cy="8281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99404" y="370936"/>
              <a:ext cx="3976777" cy="42787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8321" y="4300463"/>
            <a:ext cx="2466689" cy="17871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9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4" y="0"/>
            <a:ext cx="9159428" cy="62484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9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C00"/>
                </a:solidFill>
              </a:rPr>
              <a:t>ASK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How do I get all of this neat stuff?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627" y="3733800"/>
            <a:ext cx="8180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CC00"/>
                </a:solidFill>
              </a:rPr>
              <a:t>ANSWER</a:t>
            </a:r>
          </a:p>
          <a:p>
            <a:pPr algn="r"/>
            <a:r>
              <a:rPr lang="en-US" sz="4000" dirty="0" smtClean="0">
                <a:solidFill>
                  <a:schemeClr val="bg2"/>
                </a:solidFill>
              </a:rPr>
              <a:t>Agilent 7890B Driver and….. 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7890 Series: Software Features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44915"/>
              </p:ext>
            </p:extLst>
          </p:nvPr>
        </p:nvGraphicFramePr>
        <p:xfrm>
          <a:off x="337726" y="792480"/>
          <a:ext cx="8468547" cy="5310799"/>
        </p:xfrm>
        <a:graphic>
          <a:graphicData uri="http://schemas.openxmlformats.org/drawingml/2006/table">
            <a:tbl>
              <a:tblPr/>
              <a:tblGrid>
                <a:gridCol w="1308788"/>
                <a:gridCol w="1377863"/>
                <a:gridCol w="1377863"/>
                <a:gridCol w="1457239"/>
                <a:gridCol w="1473397"/>
                <a:gridCol w="1473397"/>
              </a:tblGrid>
              <a:tr h="110455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Platform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GC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GC/MS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MassHunter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</a:t>
                      </a:r>
                      <a:b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(B.07.00)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/>
                      </a:r>
                      <a:b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OpenLAB CDS</a:t>
                      </a:r>
                      <a:b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0X.05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OpenLAB CDS</a:t>
                      </a:r>
                      <a:b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0X.04 and earlier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EZ 3.3.2 SP1/2 and CS </a:t>
                      </a:r>
                      <a:b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rev. B.04.03 SP1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GC/MS</a:t>
                      </a:r>
                      <a:b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ChemStation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(E.02.02 SP1)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500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GC Driver</a:t>
                      </a:r>
                    </a:p>
                  </a:txBody>
                  <a:tcPr marL="45720" marR="4572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B.05.01</a:t>
                      </a:r>
                      <a:endParaRPr lang="en-US" sz="16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F87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B.05.01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F87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B.04.01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Various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B.04.01</a:t>
                      </a:r>
                      <a:endParaRPr lang="en-US" sz="16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</a:tr>
              <a:tr h="2500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7890B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7890B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F87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7890B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F87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 </a:t>
                      </a:r>
                      <a:b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with G3444A, FW/SW</a:t>
                      </a:r>
                      <a:b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upgrades 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/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7890B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SW Features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F87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7890B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SW Features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F87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</a:tr>
              <a:tr h="1000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  <a:p>
                      <a:pPr marL="27432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Consumable Database updates</a:t>
                      </a:r>
                    </a:p>
                    <a:p>
                      <a:pPr marL="27432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Parts Finder</a:t>
                      </a:r>
                    </a:p>
                    <a:p>
                      <a:pPr marL="27432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Method Calculators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Consumable Database updates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Parts Finder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Method Calculators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7890A</a:t>
                      </a:r>
                      <a:b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</a:b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Features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638925"/>
            <a:ext cx="614363" cy="1524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Page </a:t>
            </a:r>
            <a:fld id="{5D0E613C-ECA9-4D66-AC37-060EE91F0CBF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672013" y="6029325"/>
            <a:ext cx="4471987" cy="385763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*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available Sleep/Wake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2137" y="805218"/>
            <a:ext cx="1241947" cy="11737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490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7013"/>
            <a:ext cx="7165975" cy="992187"/>
          </a:xfrm>
        </p:spPr>
        <p:txBody>
          <a:bodyPr/>
          <a:lstStyle/>
          <a:p>
            <a:r>
              <a:rPr lang="en-US" dirty="0" smtClean="0"/>
              <a:t>7890A Enhancements Kit, Other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63040"/>
            <a:ext cx="85095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7890A Logic Board Enhancements Kit (G3444A)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- Makes 7890A GC ready for most (but not all) 7890B GC enhancements.  For example:</a:t>
            </a:r>
            <a:endParaRPr lang="en-US" sz="16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 “Integrated Intelligence” features: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- Early Maintenance Feedback (EMF), </a:t>
            </a:r>
            <a:r>
              <a:rPr lang="en-US" sz="1600" b="1" dirty="0" smtClean="0"/>
              <a:t>Sleep/Wake modes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- Method Translation Calculator (via CDS)</a:t>
            </a:r>
            <a:br>
              <a:rPr lang="en-US" sz="1600" dirty="0" smtClean="0"/>
            </a:br>
            <a:r>
              <a:rPr lang="en-US" sz="1600" dirty="0" smtClean="0"/>
              <a:t> - Enable 2-way communication – 7890A/5977A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 Serial Port (not “RS-232”):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communication port for Remote Advisor</a:t>
            </a:r>
            <a:br>
              <a:rPr lang="en-US" sz="1600" dirty="0" smtClean="0"/>
            </a:br>
            <a:r>
              <a:rPr lang="en-US" sz="1600" dirty="0" smtClean="0"/>
              <a:t>- Optional Bar Code Reader connects directly to GC </a:t>
            </a:r>
            <a:br>
              <a:rPr lang="en-US" sz="1600" dirty="0" smtClean="0"/>
            </a:br>
            <a:r>
              <a:rPr lang="en-US" sz="1600" dirty="0" smtClean="0"/>
              <a:t>    [also a version to connect to USB/PC]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 FPD Plus</a:t>
            </a:r>
          </a:p>
          <a:p>
            <a:endParaRPr lang="en-US" sz="1600" dirty="0" smtClean="0"/>
          </a:p>
          <a:p>
            <a:r>
              <a:rPr lang="en-US" sz="1600" b="1" u="sng" dirty="0" smtClean="0"/>
              <a:t>7890B Only (Cannot add this to 7890A via G3444A, or otherwise)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 2</a:t>
            </a:r>
            <a:r>
              <a:rPr lang="en-US" sz="16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1600" b="1" dirty="0" smtClean="0">
                <a:solidFill>
                  <a:srgbClr val="0070C0"/>
                </a:solidFill>
              </a:rPr>
              <a:t> Multimode Inlet (MMI) mounted on 7890B GC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 3</a:t>
            </a:r>
            <a:r>
              <a:rPr lang="en-US" sz="1600" b="1" baseline="30000" dirty="0" smtClean="0">
                <a:solidFill>
                  <a:srgbClr val="0070C0"/>
                </a:solidFill>
              </a:rPr>
              <a:t>rd</a:t>
            </a:r>
            <a:r>
              <a:rPr lang="en-US" sz="1600" b="1" dirty="0" smtClean="0">
                <a:solidFill>
                  <a:srgbClr val="0070C0"/>
                </a:solidFill>
              </a:rPr>
              <a:t> detector as </a:t>
            </a:r>
            <a:r>
              <a:rPr lang="en-US" sz="1600" b="1" dirty="0" err="1" smtClean="0">
                <a:solidFill>
                  <a:srgbClr val="0070C0"/>
                </a:solidFill>
              </a:rPr>
              <a:t>uECD</a:t>
            </a:r>
            <a:r>
              <a:rPr lang="en-US" sz="1600" b="1" dirty="0" smtClean="0">
                <a:solidFill>
                  <a:srgbClr val="0070C0"/>
                </a:solidFill>
              </a:rPr>
              <a:t> - developing IDO countries for </a:t>
            </a:r>
            <a:r>
              <a:rPr lang="en-US" sz="1600" b="1" dirty="0" err="1" smtClean="0">
                <a:solidFill>
                  <a:srgbClr val="0070C0"/>
                </a:solidFill>
              </a:rPr>
              <a:t>enviro</a:t>
            </a:r>
            <a:r>
              <a:rPr lang="en-US" sz="1600" b="1" dirty="0" smtClean="0">
                <a:solidFill>
                  <a:srgbClr val="0070C0"/>
                </a:solidFill>
              </a:rPr>
              <a:t>/pesticides (non-GC/MS)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 Factory installed </a:t>
            </a:r>
            <a:r>
              <a:rPr lang="en-US" sz="1600" b="1" dirty="0" err="1" smtClean="0">
                <a:solidFill>
                  <a:srgbClr val="0070C0"/>
                </a:solidFill>
              </a:rPr>
              <a:t>Backflush</a:t>
            </a:r>
            <a:r>
              <a:rPr lang="en-US" sz="1600" b="1" dirty="0" smtClean="0">
                <a:solidFill>
                  <a:srgbClr val="0070C0"/>
                </a:solidFill>
              </a:rPr>
              <a:t> (mid-column/PUU), Option #204 (est. CPL Mar’13)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 Removable GC Oven Door Accessory  (primarily for GC/MS users)</a:t>
            </a:r>
          </a:p>
        </p:txBody>
      </p:sp>
    </p:spTree>
    <p:extLst>
      <p:ext uri="{BB962C8B-B14F-4D97-AF65-F5344CB8AC3E}">
        <p14:creationId xmlns:p14="http://schemas.microsoft.com/office/powerpoint/2010/main" val="4793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within the CDS for release X.05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OpenLAB CDS A.01.05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7890B Series GC Support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EMF Features now reportable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Sleep/Standby improved and now reportable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5890 Re-instated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Patch no longer required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Improved Upgrade/Deployment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Allows “mixed” clients to transition to new version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Data Analysis package included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Improvements in IR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28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Method Viewer </a:t>
            </a:r>
            <a:br>
              <a:rPr lang="en-US" dirty="0" smtClean="0"/>
            </a:br>
            <a:r>
              <a:rPr lang="en-US" dirty="0" smtClean="0"/>
              <a:t>ChemStation Edition</a:t>
            </a:r>
            <a:endParaRPr lang="en-US" dirty="0"/>
          </a:p>
        </p:txBody>
      </p:sp>
      <p:pic>
        <p:nvPicPr>
          <p:cNvPr id="6146" name="Bild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531" y="1463040"/>
            <a:ext cx="2771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Bild 1" descr="cid:image001.png@01CDAB7B.B4504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925" y="3099492"/>
            <a:ext cx="5196112" cy="30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463040"/>
            <a:ext cx="356722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 smtClean="0"/>
              <a:t>Problem</a:t>
            </a:r>
          </a:p>
          <a:p>
            <a:pPr>
              <a:spcAft>
                <a:spcPts val="0"/>
              </a:spcAft>
            </a:pPr>
            <a:r>
              <a:rPr lang="en-US" sz="1800" dirty="0" smtClean="0"/>
              <a:t>I need to review the Acquisition Method parameters before downloading to the instrument.  </a:t>
            </a:r>
            <a:br>
              <a:rPr lang="en-US" sz="1800" dirty="0" smtClean="0"/>
            </a:br>
            <a:r>
              <a:rPr lang="en-US" sz="1800" dirty="0" smtClean="0"/>
              <a:t>I do not want to trigger Method Resolution.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b="1" dirty="0" smtClean="0"/>
              <a:t>Solution</a:t>
            </a:r>
          </a:p>
          <a:p>
            <a:pPr lvl="0">
              <a:spcAft>
                <a:spcPts val="0"/>
              </a:spcAft>
            </a:pPr>
            <a:r>
              <a:rPr lang="en-US" sz="1800" dirty="0" smtClean="0"/>
              <a:t>Acquisition Method Viewer-provides a way to view the acquisition method parameters.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21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Sample Workflow (1/2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ChemStation Edition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013" y="1463040"/>
            <a:ext cx="8688387" cy="4724540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The Navigation Table now shows the acquisition method as well as the data analysis method.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A fly-over indicates the path to the data analysis method.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19451"/>
            <a:ext cx="7955280" cy="276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720425" y="4274489"/>
            <a:ext cx="2318549" cy="17167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4991103"/>
            <a:ext cx="2306003" cy="32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977726" y="5026964"/>
            <a:ext cx="1689900" cy="2784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Sample </a:t>
            </a:r>
            <a:r>
              <a:rPr lang="en-US" dirty="0" smtClean="0"/>
              <a:t>Workflow (2/2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ChemStation Edition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013" y="1463040"/>
            <a:ext cx="8678862" cy="4724540"/>
          </a:xfrm>
        </p:spPr>
        <p:txBody>
          <a:bodyPr/>
          <a:lstStyle/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In the Last Result Mode it is now possible to save the </a:t>
            </a:r>
            <a:r>
              <a:rPr lang="de-DE" sz="1600" dirty="0" smtClean="0"/>
              <a:t>data </a:t>
            </a:r>
            <a:r>
              <a:rPr lang="de-DE" sz="1600" dirty="0"/>
              <a:t>analysis parameters last used (from DA.M</a:t>
            </a:r>
            <a:r>
              <a:rPr lang="de-DE" sz="1600" dirty="0" smtClean="0"/>
              <a:t>) to a master method. 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Update </a:t>
            </a:r>
            <a:r>
              <a:rPr lang="de-DE" sz="1600" u="sng" dirty="0"/>
              <a:t>any master method</a:t>
            </a:r>
            <a:r>
              <a:rPr lang="de-DE" sz="1600" dirty="0"/>
              <a:t> with the data analysis parameters last used (from DA.M).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Update the </a:t>
            </a:r>
            <a:r>
              <a:rPr lang="de-DE" sz="1600" u="sng" dirty="0" smtClean="0"/>
              <a:t>corresponding </a:t>
            </a:r>
            <a:r>
              <a:rPr lang="de-DE" sz="1600" u="sng" dirty="0"/>
              <a:t>master method</a:t>
            </a:r>
            <a:r>
              <a:rPr lang="de-DE" sz="1600" dirty="0"/>
              <a:t> with the data analysis parameters last used (from DA.M).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Combine </a:t>
            </a:r>
            <a:r>
              <a:rPr lang="de-DE" sz="1600" dirty="0"/>
              <a:t>the data analysis parameters last used (from DA.M) with acquisition parameters from any master method </a:t>
            </a:r>
            <a:r>
              <a:rPr lang="de-DE" sz="1600" dirty="0" smtClean="0"/>
              <a:t>and </a:t>
            </a:r>
            <a:r>
              <a:rPr lang="de-DE" sz="1600" u="sng" dirty="0"/>
              <a:t>save as a new master method</a:t>
            </a:r>
            <a:r>
              <a:rPr lang="de-DE" sz="1600" dirty="0"/>
              <a:t>. 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</a:pPr>
            <a:endParaRPr lang="de-DE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529013"/>
            <a:ext cx="6652260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482051" y="5388914"/>
            <a:ext cx="1642274" cy="5165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AIC </a:t>
            </a:r>
            <a:r>
              <a:rPr lang="de-DE" dirty="0" smtClean="0"/>
              <a:t>Virtualization: EZChrom Edition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7013" y="1463040"/>
            <a:ext cx="3271099" cy="4560888"/>
          </a:xfrm>
        </p:spPr>
        <p:txBody>
          <a:bodyPr/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/>
              <a:t>Test </a:t>
            </a:r>
            <a:r>
              <a:rPr lang="en-US" sz="1600" dirty="0"/>
              <a:t>and document topologies where parts of the system are deployed under </a:t>
            </a:r>
            <a:r>
              <a:rPr lang="en-US" sz="1600" dirty="0" smtClean="0"/>
              <a:t>VMware </a:t>
            </a:r>
            <a:r>
              <a:rPr lang="en-US" sz="1600" dirty="0"/>
              <a:t>(either </a:t>
            </a:r>
            <a:r>
              <a:rPr lang="en-US" sz="1600" dirty="0" smtClean="0"/>
              <a:t>VMware </a:t>
            </a:r>
            <a:r>
              <a:rPr lang="en-US" sz="1600" dirty="0"/>
              <a:t>workstation or </a:t>
            </a:r>
            <a:r>
              <a:rPr lang="en-US" sz="1600" dirty="0" smtClean="0"/>
              <a:t>VMware </a:t>
            </a:r>
            <a:r>
              <a:rPr lang="en-US" sz="1600" dirty="0"/>
              <a:t>ESX</a:t>
            </a:r>
            <a:r>
              <a:rPr lang="en-US" sz="1600" dirty="0" smtClean="0"/>
              <a:t>).</a:t>
            </a:r>
            <a:endParaRPr lang="de-DE" sz="1600" dirty="0"/>
          </a:p>
          <a:p>
            <a:r>
              <a:rPr lang="en-US" sz="1600" b="1" dirty="0"/>
              <a:t>Topology </a:t>
            </a:r>
            <a:endParaRPr lang="en-US" sz="1600" b="1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/>
              <a:t>EZChrom </a:t>
            </a:r>
            <a:r>
              <a:rPr lang="en-US" sz="1600" dirty="0"/>
              <a:t>Edition Distributed System with </a:t>
            </a:r>
            <a:r>
              <a:rPr lang="en-US" sz="1600" dirty="0" smtClean="0"/>
              <a:t>ECM</a:t>
            </a:r>
            <a:endParaRPr lang="en-US" sz="1600" dirty="0"/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/>
              <a:t>Clients and AIC </a:t>
            </a:r>
            <a:r>
              <a:rPr lang="en-US" sz="1600" dirty="0" smtClean="0"/>
              <a:t>‘s on </a:t>
            </a:r>
            <a:r>
              <a:rPr lang="en-US" sz="1600" dirty="0"/>
              <a:t>a </a:t>
            </a:r>
            <a:r>
              <a:rPr lang="en-US" sz="1600" dirty="0" smtClean="0"/>
              <a:t>VMware </a:t>
            </a:r>
            <a:r>
              <a:rPr lang="en-US" sz="1600" dirty="0"/>
              <a:t>ESX </a:t>
            </a:r>
            <a:r>
              <a:rPr lang="en-US" sz="1600" dirty="0" smtClean="0"/>
              <a:t>server</a:t>
            </a:r>
            <a:r>
              <a:rPr lang="en-US" sz="1600" dirty="0"/>
              <a:t>s</a:t>
            </a:r>
            <a:r>
              <a:rPr lang="en-US" sz="1600" dirty="0" smtClean="0"/>
              <a:t> 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/>
              <a:t>Support </a:t>
            </a:r>
            <a:r>
              <a:rPr lang="en-US" sz="1600" dirty="0"/>
              <a:t>statement: </a:t>
            </a:r>
            <a:r>
              <a:rPr lang="en-US" sz="1600" dirty="0" smtClean="0"/>
              <a:t>Supported </a:t>
            </a:r>
            <a:r>
              <a:rPr lang="en-US" sz="1600" dirty="0"/>
              <a:t>and </a:t>
            </a:r>
            <a:r>
              <a:rPr lang="en-US" sz="1600" dirty="0" smtClean="0"/>
              <a:t>recommended</a:t>
            </a:r>
            <a:r>
              <a:rPr lang="en-US" sz="1600" dirty="0"/>
              <a:t>				</a:t>
            </a:r>
          </a:p>
          <a:p>
            <a:endParaRPr lang="de-DE" sz="1600" dirty="0"/>
          </a:p>
          <a:p>
            <a:pPr marL="0" indent="0">
              <a:spcBef>
                <a:spcPts val="0"/>
              </a:spcBef>
            </a:pPr>
            <a:r>
              <a:rPr lang="de-DE" sz="1600" dirty="0"/>
              <a:t> </a:t>
            </a:r>
          </a:p>
          <a:p>
            <a:endParaRPr lang="de-DE" sz="1600" dirty="0"/>
          </a:p>
          <a:p>
            <a:pPr marL="233363" indent="-233363">
              <a:buFont typeface="Arial" pitchFamily="34" charset="0"/>
              <a:buChar char="•"/>
            </a:pPr>
            <a:endParaRPr lang="en-US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615" y="1692716"/>
            <a:ext cx="5492115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Callout 1 9"/>
          <p:cNvSpPr/>
          <p:nvPr/>
        </p:nvSpPr>
        <p:spPr bwMode="auto">
          <a:xfrm>
            <a:off x="4557595" y="5847118"/>
            <a:ext cx="1821992" cy="338554"/>
          </a:xfrm>
          <a:prstGeom prst="borderCallout1">
            <a:avLst>
              <a:gd name="adj1" fmla="val 49257"/>
              <a:gd name="adj2" fmla="val 100114"/>
              <a:gd name="adj3" fmla="val 49263"/>
              <a:gd name="adj4" fmla="val 13096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ECM or Data Store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64" y="579473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567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0393" y="709864"/>
            <a:ext cx="7772400" cy="3248526"/>
          </a:xfrm>
        </p:spPr>
        <p:txBody>
          <a:bodyPr/>
          <a:lstStyle/>
          <a:p>
            <a:pPr algn="ctr"/>
            <a:r>
              <a:rPr lang="en-US" sz="3600" dirty="0" smtClean="0"/>
              <a:t>What is New in OpenLAB ChemStation C 1.05 and OpenLAB EZChrom 4.05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1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OpenLAB CDS EZChrom Edition A.04.05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013" y="1463040"/>
            <a:ext cx="8688387" cy="4724540"/>
          </a:xfrm>
        </p:spPr>
        <p:txBody>
          <a:bodyPr/>
          <a:lstStyle/>
          <a:p>
            <a:pPr marL="169863" indent="-169863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Online instrument will always remain in Monitor </a:t>
            </a:r>
            <a:r>
              <a:rPr lang="en-US" sz="1800" dirty="0" smtClean="0"/>
              <a:t>mode. When </a:t>
            </a:r>
            <a:r>
              <a:rPr lang="en-US" sz="1800" dirty="0"/>
              <a:t>“Result Set” is opened at the end of Single/Sequence run the Instrument will remain in Monitor </a:t>
            </a:r>
            <a:r>
              <a:rPr lang="en-US" sz="1800" dirty="0" smtClean="0"/>
              <a:t>mode.</a:t>
            </a:r>
            <a:r>
              <a:rPr lang="de-DE" sz="1800" dirty="0"/>
              <a:t> </a:t>
            </a:r>
            <a:endParaRPr lang="de-DE" sz="1800" dirty="0" smtClean="0"/>
          </a:p>
          <a:p>
            <a:pPr marL="169863" indent="-169863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“Result Review Mode” when a user opens a </a:t>
            </a:r>
            <a:r>
              <a:rPr lang="en-US" sz="1800" dirty="0" smtClean="0"/>
              <a:t>method, the </a:t>
            </a:r>
            <a:r>
              <a:rPr lang="en-US" sz="1800" dirty="0"/>
              <a:t>last opened method and sequence file, if available, will be </a:t>
            </a:r>
            <a:r>
              <a:rPr lang="en-US" sz="1800" dirty="0" smtClean="0"/>
              <a:t>kept open/opened rather than being set to un-assigned while </a:t>
            </a:r>
            <a:r>
              <a:rPr lang="en-US" sz="1800" dirty="0"/>
              <a:t>closing the “Result Set</a:t>
            </a:r>
            <a:r>
              <a:rPr lang="en-US" sz="1800" dirty="0" smtClean="0"/>
              <a:t>”.</a:t>
            </a:r>
            <a:endParaRPr lang="de-DE" sz="1800" dirty="0"/>
          </a:p>
          <a:p>
            <a:pPr marL="169863" indent="-169863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Display and positioning of windows for </a:t>
            </a:r>
            <a:r>
              <a:rPr lang="en-US" sz="1800" dirty="0"/>
              <a:t>instrument setup values and instrument curves </a:t>
            </a:r>
            <a:r>
              <a:rPr lang="en-US" sz="1800" dirty="0" smtClean="0"/>
              <a:t>is now persisted.  </a:t>
            </a:r>
            <a:endParaRPr lang="de-DE" sz="1800" dirty="0"/>
          </a:p>
          <a:p>
            <a:pPr marL="169863" indent="-169863" fontAlgn="auto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Option </a:t>
            </a:r>
            <a:r>
              <a:rPr lang="en-US" sz="1800" dirty="0"/>
              <a:t>to select Local Time or UTC in exported </a:t>
            </a:r>
            <a:r>
              <a:rPr lang="en-US" sz="1800" dirty="0" smtClean="0"/>
              <a:t>reports.</a:t>
            </a:r>
            <a:endParaRPr lang="de-DE" sz="1800" dirty="0"/>
          </a:p>
          <a:p>
            <a:pPr marL="169863" indent="-169863" fontAlgn="auto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Display </a:t>
            </a:r>
            <a:r>
              <a:rPr lang="en-US" sz="1800" dirty="0"/>
              <a:t>instrument curves on IR </a:t>
            </a:r>
            <a:r>
              <a:rPr lang="en-US" sz="1800" dirty="0" smtClean="0"/>
              <a:t>report.</a:t>
            </a:r>
          </a:p>
          <a:p>
            <a:pPr marL="169863" indent="-169863" fontAlgn="auto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Update signal displayed </a:t>
            </a:r>
            <a:r>
              <a:rPr lang="en-US" sz="1800" dirty="0"/>
              <a:t>in the online plot a</a:t>
            </a:r>
            <a:r>
              <a:rPr lang="en-US" sz="1800" dirty="0" smtClean="0"/>
              <a:t>utomatically </a:t>
            </a:r>
            <a:r>
              <a:rPr lang="en-US" sz="1800" dirty="0"/>
              <a:t>whenever a method is downloaded to the </a:t>
            </a:r>
            <a:r>
              <a:rPr lang="en-US" sz="1800" dirty="0" smtClean="0"/>
              <a:t>instrument.</a:t>
            </a:r>
          </a:p>
          <a:p>
            <a:pPr marL="169863" indent="-169863" fontAlgn="auto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API </a:t>
            </a:r>
            <a:r>
              <a:rPr lang="en-US" sz="1800" dirty="0"/>
              <a:t>support for automation of LC driver:</a:t>
            </a:r>
            <a:r>
              <a:rPr lang="de-DE" sz="1800" dirty="0"/>
              <a:t> </a:t>
            </a:r>
            <a:r>
              <a:rPr lang="en-US" sz="1800" dirty="0"/>
              <a:t>Set instrument parameters from a 3</a:t>
            </a:r>
            <a:r>
              <a:rPr lang="en-US" sz="1800" baseline="30000" dirty="0"/>
              <a:t>rd</a:t>
            </a:r>
            <a:r>
              <a:rPr lang="en-US" sz="1800" dirty="0"/>
              <a:t> party application (for e.g., flow rate, solvent composition) for Agilent LC driver</a:t>
            </a:r>
            <a:r>
              <a:rPr lang="en-US" sz="1800" dirty="0" smtClean="0"/>
              <a:t>.</a:t>
            </a:r>
          </a:p>
          <a:p>
            <a:pPr marL="169863" indent="-169863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Ability to lock a project to an instrument. </a:t>
            </a:r>
            <a:endParaRPr lang="en-US" sz="1800" dirty="0" smtClean="0"/>
          </a:p>
          <a:p>
            <a:pPr marL="169863" indent="-169863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External </a:t>
            </a:r>
            <a:r>
              <a:rPr lang="en-US" sz="1800" dirty="0"/>
              <a:t>Scripts </a:t>
            </a:r>
            <a:r>
              <a:rPr lang="en-US" sz="1800" dirty="0" smtClean="0"/>
              <a:t>Retained</a:t>
            </a:r>
            <a:r>
              <a:rPr lang="en-US" sz="1800" dirty="0"/>
              <a:t>.</a:t>
            </a:r>
            <a:endParaRPr lang="de-DE" sz="1800" dirty="0" smtClean="0"/>
          </a:p>
          <a:p>
            <a:pPr marL="169863" indent="-169863" fontAlgn="auto">
              <a:spcAft>
                <a:spcPts val="600"/>
              </a:spcAft>
              <a:buFont typeface="Arial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169863" indent="-169863" fontAlgn="auto">
              <a:spcAft>
                <a:spcPts val="600"/>
              </a:spcAft>
              <a:buFont typeface="Arial" pitchFamily="34" charset="0"/>
              <a:buChar char="•"/>
            </a:pPr>
            <a:endParaRPr lang="de-DE" sz="1800" dirty="0"/>
          </a:p>
          <a:p>
            <a:pPr marL="169863" indent="-169863" fontAlgn="auto">
              <a:spcAft>
                <a:spcPts val="600"/>
              </a:spcAft>
              <a:buFont typeface="Arial" pitchFamily="34" charset="0"/>
              <a:buChar char="•"/>
            </a:pPr>
            <a:endParaRPr lang="de-DE" sz="1800" dirty="0"/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4283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12775"/>
            <a:ext cx="5895975" cy="620713"/>
          </a:xfrm>
        </p:spPr>
        <p:txBody>
          <a:bodyPr/>
          <a:lstStyle/>
          <a:p>
            <a:pPr lvl="2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OpenLAB CDS - Workstations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784" y="1503363"/>
            <a:ext cx="3588471" cy="425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3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088" y="1374199"/>
            <a:ext cx="5448300" cy="48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Vault Header_notex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9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12775"/>
            <a:ext cx="6831013" cy="620713"/>
          </a:xfrm>
        </p:spPr>
        <p:txBody>
          <a:bodyPr/>
          <a:lstStyle/>
          <a:p>
            <a:pPr lvl="2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OpenLAB CDS – Networked Workstations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9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12775"/>
            <a:ext cx="5895975" cy="620713"/>
          </a:xfrm>
        </p:spPr>
        <p:txBody>
          <a:bodyPr/>
          <a:lstStyle/>
          <a:p>
            <a:pPr lvl="2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OpenLAB CDS – Distributed System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6935" y="1456981"/>
            <a:ext cx="4619625" cy="439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3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" y="237507"/>
            <a:ext cx="9045470" cy="571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6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Changes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Better migration </a:t>
            </a:r>
            <a:r>
              <a:rPr lang="de-DE" dirty="0" smtClean="0"/>
              <a:t>support:</a:t>
            </a:r>
            <a:br>
              <a:rPr lang="de-DE" dirty="0" smtClean="0"/>
            </a:br>
            <a:r>
              <a:rPr lang="de-DE" dirty="0" smtClean="0"/>
              <a:t>Mixed versions on one </a:t>
            </a:r>
            <a:r>
              <a:rPr lang="de-DE" dirty="0"/>
              <a:t>ECM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013" y="1463040"/>
            <a:ext cx="8688387" cy="472454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de-DE" b="1" dirty="0" smtClean="0"/>
              <a:t>ChemStation </a:t>
            </a:r>
            <a:r>
              <a:rPr lang="de-DE" b="1" dirty="0"/>
              <a:t>rev. B/ OpenLAB CDS ChemStation Edition on one ECM </a:t>
            </a:r>
            <a:endParaRPr lang="en-US" dirty="0">
              <a:solidFill>
                <a:schemeClr val="accent1"/>
              </a:solidFill>
            </a:endParaRPr>
          </a:p>
          <a:p>
            <a:pPr marL="166688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of ChemStation rev. B and OpenLAB CDS ChemStation Edition on one ECM system: With ChemStation rev. B and OpenLAB CDS rev. C on one ECM system, document limitations, e.g., the ability to reprocess ChemStation rev. B data in ChemStation rev. C, but not vice versa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</a:pPr>
            <a:r>
              <a:rPr lang="en-US" b="1" dirty="0" smtClean="0"/>
              <a:t>Mixed </a:t>
            </a:r>
            <a:r>
              <a:rPr lang="en-US" b="1" dirty="0"/>
              <a:t>version clients on the latest </a:t>
            </a:r>
            <a:r>
              <a:rPr lang="en-US" b="1" dirty="0" smtClean="0"/>
              <a:t>OpenLAB Shared Services server</a:t>
            </a:r>
          </a:p>
          <a:p>
            <a:pPr marL="166688" indent="-166688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EZChrom: Software upgrades in mixed environments</a:t>
            </a:r>
            <a:r>
              <a:rPr lang="de-DE" dirty="0"/>
              <a:t>: </a:t>
            </a:r>
            <a:r>
              <a:rPr lang="en-US" dirty="0"/>
              <a:t>In a Distributed or Networked environment, allow a "mixed version" of clients running with the latest OpenLAB Shared Services </a:t>
            </a:r>
            <a:r>
              <a:rPr lang="en-US" dirty="0" smtClean="0"/>
              <a:t>server </a:t>
            </a:r>
            <a:r>
              <a:rPr lang="en-US" dirty="0"/>
              <a:t>to minimize downtime during an upgrade.  </a:t>
            </a:r>
          </a:p>
          <a:p>
            <a:pPr marL="166688" indent="-166688">
              <a:spcBef>
                <a:spcPts val="0"/>
              </a:spcBef>
              <a:buFont typeface="Arial" pitchFamily="34" charset="0"/>
              <a:buChar char="•"/>
            </a:pPr>
            <a:endParaRPr lang="de-DE" dirty="0">
              <a:solidFill>
                <a:srgbClr val="00B050"/>
              </a:solidFill>
            </a:endParaRPr>
          </a:p>
          <a:p>
            <a:endParaRPr lang="de-DE" dirty="0"/>
          </a:p>
          <a:p>
            <a:pPr marL="0" indent="0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  <a:p>
            <a:pPr marL="166688" indent="-166688">
              <a:spcBef>
                <a:spcPts val="0"/>
              </a:spcBef>
              <a:buFont typeface="Arial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9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27013" y="1360488"/>
            <a:ext cx="8691562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dirty="0" smtClean="0">
                <a:latin typeface="Agilent TT Cond" pitchFamily="34" charset="0"/>
              </a:rPr>
              <a:t>Agilent OpenLAB CDS</a:t>
            </a:r>
            <a:br>
              <a:rPr lang="en-US" sz="4800" dirty="0" smtClean="0">
                <a:latin typeface="Agilent TT Cond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gilent TT Cond" pitchFamily="34" charset="0"/>
              </a:rPr>
              <a:t>New Data Analysis</a:t>
            </a:r>
            <a:endParaRPr lang="en-US" sz="4800" dirty="0" smtClean="0">
              <a:solidFill>
                <a:schemeClr val="tx1"/>
              </a:solidFill>
              <a:latin typeface="Agilent TT Cond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7013" y="2362200"/>
            <a:ext cx="8688387" cy="3465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defRPr/>
            </a:pPr>
            <a:endParaRPr lang="en-US" sz="2000" dirty="0" smtClean="0">
              <a:latin typeface="Agilent TT Cond" pitchFamily="34" charset="0"/>
            </a:endParaRPr>
          </a:p>
          <a:p>
            <a:pPr marL="0" indent="0" algn="r">
              <a:defRPr/>
            </a:pPr>
            <a:endParaRPr lang="en-US" sz="2000" dirty="0">
              <a:latin typeface="Agilent TT Cond" pitchFamily="34" charset="0"/>
            </a:endParaRPr>
          </a:p>
          <a:p>
            <a:pPr marL="0" indent="0" algn="r">
              <a:defRPr/>
            </a:pPr>
            <a:endParaRPr lang="en-US" sz="2000" dirty="0" smtClean="0">
              <a:latin typeface="Agilent TT Cond" pitchFamily="34" charset="0"/>
            </a:endParaRPr>
          </a:p>
          <a:p>
            <a:pPr marL="0" indent="0" algn="r">
              <a:defRPr/>
            </a:pPr>
            <a:r>
              <a:rPr lang="en-US" sz="2000" dirty="0" smtClean="0">
                <a:latin typeface="Agilent TT Cond" pitchFamily="34" charset="0"/>
              </a:rPr>
              <a:t>Bringing you an Unique Data Analysis Experience!</a:t>
            </a:r>
          </a:p>
          <a:p>
            <a:pPr marL="0" indent="0" algn="r">
              <a:defRPr/>
            </a:pPr>
            <a:endParaRPr lang="en-US" sz="2000" dirty="0">
              <a:latin typeface="Agilent TT Cond" pitchFamily="34" charset="0"/>
            </a:endParaRPr>
          </a:p>
          <a:p>
            <a:pPr marL="0" indent="0" algn="r">
              <a:defRPr/>
            </a:pPr>
            <a:endParaRPr lang="en-US" sz="2000" dirty="0" smtClean="0">
              <a:latin typeface="Agilent TT Con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>
            <a:off x="0" y="0"/>
            <a:ext cx="9144000" cy="12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227013"/>
            <a:ext cx="8916987" cy="99218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nl-NL" dirty="0" smtClean="0"/>
              <a:t>OpenLAB Data Analysis Benefits</a:t>
            </a:r>
            <a:br>
              <a:rPr lang="nl-NL" dirty="0" smtClean="0"/>
            </a:br>
            <a:r>
              <a:rPr lang="nl-NL" sz="2400" dirty="0" smtClean="0">
                <a:solidFill>
                  <a:schemeClr val="tx1"/>
                </a:solidFill>
              </a:rPr>
              <a:t>Works with </a:t>
            </a:r>
            <a:r>
              <a:rPr lang="nl-NL" sz="2400" dirty="0">
                <a:solidFill>
                  <a:schemeClr val="tx1"/>
                </a:solidFill>
              </a:rPr>
              <a:t>OpenLAB EZChrom &amp; ChemStation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87" y="1304799"/>
            <a:ext cx="5351601" cy="391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selectscience.net/images/products/OpenLabEZchrom.jpg.ashx?width=300&amp;height=230&amp;bgcolor=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400050"/>
            <a:ext cx="2143125" cy="180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JAL0DASIAAhEBAxEB/8QAGwAAAQUBAQAAAAAAAAAAAAAABQABAgQGAwf/xABREAABAgMDBgcJCwsDBQEAAAABAgMABBEFEiETMUFRkdEGFBUiMmGhFiNSU1VxgZKxBzM0YmNyk5SiwdIXJDVCQ1RzdILh8CWywkRkg4Tio//EABkBAQADAQEAAAAAAAAAAAAAAAABAgMEBf/EACkRAAIBAwIGAgMAAwAAAAAAAAABAgMRExJRBCExMqHwQbEiM1JhkcH/2gAMAwEAAhEDEQA/AGYsFxyXaW6ELSGxgEuAknnXiU4nORE+50BoHJitfljtFYPylsziZeXQ26u6lKE3RdpWgwxFcYtLtC0yigSpN9V5JBz58M/spmj1HXqR5I8xUIS5tGXRwdGSvKReujnEl4FXWBWKvcpNKK7s2QBjTJL7NcegC3JxKark3hzQokLAFAPm+mIJ4aXGVKFnFyjl0gqFa0J1AaILia1+SEuFp/Jge5SaupUJs0UaDvS6w44JTdQONnH5JeHnjaznDRx1AQizlsqvAlaVoVmOY45oHnhJOBVfzhIUahPMIGFaf55o1XEVn1M3w9Jb+TOdyE5zqTmKc4DS8fNrhJ4HzalpTx7FQqCW109J0QWc4YvOJWnIWkkKVU3Zc9eA1Z+yLzfujNpxVZ0+o4V73h6BTTDNxFuhVUaHR/8AQB3ETvlBr7UP3DzpzWg39qNM17pTQQAmxpxdNJaJJ8+EJ73R0ONrQmxpxClJICgyajrGERn4jb6LOhQ+H9mZ7hp04coM7FQ/cLPeUmdi4Ld2cus3nbPtMr/WpLZ+2EOGUp5NtU/+t/eNMtYpipe3BXcLPeUmdi4XcJPeUmdioLd2cn5OtWn8t/eEeGskM9n2pT+X/vDLW9sMVL24K7g57ykzsVC7g57ykzsXBUcNpH9wtP6uN8P3byXk+0/q43wyV/bDFR9uChwCnvKLOxUP3Az3lJnYqCo4cSPk+1Pq43w/dzI+TrU+rjfDJX9sMVH24J/J/P8AlJnYqH/J/P8AlNnYuC3d1I+TrU+rjfC7u5Hydan1cb4jJX9sMVH24J/J/P8AlNj1VwvyfWh5TY2Lgv3dSPk61Pq43w/d3I+TbV+rjfEZa/thio+3K8twOnGW20mZlFqSm6StKiD15oHcIuD01LJlCl6WbJSpJyd4XqUxNB1wZ7u5Hyban1cb4o2vwiYtdDJZlZtnJFQOXbu1rTNjGUlUk05HRTnGCaj9GgkLClHZGXyrDCippCl8xxVagHRBBjgtZ8xeKbOleaaG+XE+2ClmsNrsaSUpJqGGlDE5wmB8iHnJCXddQrKrQSsZFWBqdF8Uwjy3KWp3Z6EUtKJHghJEU5PkyBoyi44zNjLkQWLPDUqt5Cqlq8smmGnTjBtL81xaqbxVeoKMaKar33xVdW4qZl3JpJKkBRTVu4a1TmFT1xOppCUU+QLYsu1e8KM66nJNlASphRJ6zQ4mKf5zKPS8u/bSG1S9TR4UJqNIJrsjX8bT4K/XgW7IWZOPLfm5HKOqUaqKinDbBVOf5P6KOjH4QDbeWwhCU29LOXFleBz1rh0o7JckykKNqSyTSt28Kjtgg9ZFjpCcnIFNVY0Wo17Y68i2J5OH0it8aKvFdJPwVxPYCuTICkpatRlDQWFYKFCes3hh1RCZeU4lwC3GF3iFHJm7Sn9XXBB2zLPCrglF5IKwSGlrHrBVI6OWTZzTCFNyig6ekpKVKr/TeqNsVdSnLq34LRhOLugYlxXGzNLtlhC7ly6aEHNj0o5NLeQplIttnva1Kv3U0ocadLN6IMs2ZZ7hpMSi1pxNFpWgdqjEEWbJly4mXcSmulpdKee/SJVWC+fCKulJ/ANW6BVKLblinKBVBSgOA8KJyr7ban1v2xLrS4oKDZIFDTRRUGORrFv05OFKeMVvhLsaxLh/04ZvGq3wyw3YxPYGiflb10zbVK58onD7UOuflUHmzrK6aUrT95glyNYmmzh9KrfDCxrFKlf6cKYftVb4nPH+n4GJ7FBM/KXLxnWAfBLgJ9sO3aEopVFTrCRjzi4nDYYvLsaxABSzhnH7RWvzxLkWxPJw+kVvhnj/AExiewOVaUqk4TbKhoKXE/eY6KtGTAFJ6XUdQcG+LabGsUlVbOFArxqtXnhKsaxAU0s4Z/GK1Hrhmj/TGJ7FRu0pNSSVT0ummguDHYYgbWlUqoJhpQ1hxP3mL/ItieTR9IrfDIsaxCnGzhnP7VWvzwzR/p+BiexVXacmnozsuvNmcG+M9wvmb4kzdF0pUUqvdIEJOiNWbGsW+kcnDEH9qrq64ynDhpDTsohlF1pIUEJ1AUwjWjUUpcmUnBpc0byx20OWRIBaQoZBo0Irogc8EC2HWShGSTLJUlKg2QFFdD0tdT/lIJ2J+iJD+Xa9kDXVAcIpi6uh4mjC/T9fP0THLJc2dEeiOzUxkWlpZWG0pVglCmQMxOg0GbTvitOWg4ytl5WVeNVJJRdVdFQcbtRFgukoX38ZxSj3xT8TfFK0AmYQhpc0W7xVRQN+9TGgqEjGmaJgk3zIm2lyLPLr+iTnKfyyt0RTbbjQIEpOCprjLq0+jXA5uyJZawjlJxGgk1SnN1LpFpVhMKbDZthopCwsVNTX0qjRqHwZJzO7lsOOEX5OdqnN+bK3RLl94mglpuukcWO6B81Y0qw06+bVC6YlLajU0zfrxRLsuXnJdFpqLbaMSE9PPhifv1RZRgyHOSCcxaqEnKPy08m8aVybiQT5h5oTlvNOthK5ecKE4+8LFOutIEpRIqQlKLTcAcxBUCaEVwNVGmcxxcYs5m6s2i4shwJN1JJrTP0sc+JjOcZJ/hG6NKcotflKzNAzaZZNWpOdrpqys+2I8q5FzLKlZ5JBrVTS6bM0BnuLtFYTOuKCQp1N1YTUnOBzh58Y6yjso3RSpxSSpAJQpVbuGbpHEdUaxhF9UZOpL4YYHCM1rkZmv8ud0OeEaiKZCa+gO6KKHGHUhcu5fbIz9cTBGsRphhsUyzLfdIrxE19XO6EOES61yE1j/wBud0VoeGKGxOWZZPCJZ/YTX1c7occIl+Imvq53RXESERigMkzu1b5K6KZmkpJxPF1GnZFg22waYzuB/c1booiJxV0YMlVZlzltnXOfVFboQtpgDPO/U1boqQ4iMMCc0yw7bbYSVNicUsJN1PFFCp2Ri+GswZpco6UTN4hRUlxtQCTzcBhGtjNcNP8Ao/6/+MXp04xlyKyqSkuZtbIv8jSGTpXINVveaKKyrlJ0qSozAlwVFGUu3b2FLun+9IvWOopsiQISVVYaFEitMIHuJDlpuvKQq8uXSjJlAJACzj0gerNpEccu4649EWmD3wqWmYuDEnvwIPUDnjlMBkupDaXym7jlws+al6JMSySSkJbbJxCltasced6Yi5Lpl3U3FNqJSaltNPvMSgziGrzwQtlsNEpAUDzsTTNTr1wRFhS4SU33MdNfNuikjKiZQKN5K+jGpvVvDRGjhqYsgQLBlx+0cPpzQjYMv413R+tqgvCidctxpQINgy5zuu4dcI2DLk1yrvrQXhQ1y3GlbGatiz2LMs9yaQXFlFMCs5qxXUxLh+UaJXemEoV74a4mhp5sILcKf0O7TOSkdsC3CDaVj4A1ZRQ/1CMKlWalZP240rYKpsNlJBDz3oWae2KM/INyrjTaXHlB041dVhiBr640cB7c+FSn+aRFqtSajdPYaVsd0WS2kUyizj+tjDuWahKFKCzUCuIggIi770v5pi7bFkZ6zSidmMkaCiCokaCLuH2oKclt+GdkB+DFOUXSBnQonr6EaiMeHnKULtiwP5Lb8M7IXJaPDOyCEKN7sWB/JiPDOyFyYjxh2QQhRF2LFDkxHjDsjBe6UzxaZkUpWSChftEemR5x7q3wuz/4a/aI1o3c0UqJaTaWD+iJH+Wb9kC3yjugmKlA/NE57gwynX/nZF6xpppmypELVT83aTm0lMU1KvWs7MtrGTVLobqCQb16tDzdVf8ADGcu5l49ESCmcm+co1TCvOYwwOeg9u+IpKapulJAvYpKD/tFIvJlpotrKU1v4iswdR+Jh2xXmGnWnEB4UJCiO+XvuEEGc0BzjKCFpyd9Iu3Ma3hprGjjOIQeMIXlFXb6OZhTpD0xo4gkUKFCgBQoUKABPCf9Er/iI9ogQr9IWJ1MN+2CvChV2zKAElTqAABprAFJeVOWOi9VWSZq4RmqSaDXHNV7v9fYNqM0BLfcCJyQSa1Wogeih+6DYzRm+FDizP2c2zzVFRN4ioANBGlbtBpBEXfel/NMOgUSAcTrhnvel/NMaPoDM8F/h6utlR+0mNTGR4KLW5aN8i4gypoNfOEa4Rhw36wKFChR0AUKFCgBR5x7qorN2f8Aw1+0R6PHnHuq/C7P/hr9ojah+xGdTtNnZIJsCRpWvF283zRAiym3xZUmS2+F5OhBS7UG8rURBKw5+UFjySDMtXkMIChezGgi9x+T/eW9sZS6stHojlKSqFIbdVlQsGvTWnaCfbHG1vhDXzFRcE/KFQSmYbJOYXoG2nNMOTAybzai2khYCujXNWIRLOAQMu25eWCFpFAo06Q0DTB/LI+N6h3Rl35mWwIWytYIpVQOkE+yLHKTXhSXqH8UCTQZZHxvUMLKp+N6h3Rn+UmvDkvUP4oi7aTYbN3iSjqu0/5QAcXNBMy0zcWb6VKvXThSnV1w0zNKbLIbTevuBKqgigPogEJyXKUqUJJKqZiCafah1TrCgkFcpQZhQ/iiQWrSeU/ZisuUhQmaAXTiAo00Z6QNSpGWstQWCW25cKGkYmtdvZE33mHGShL7CRWoCVKpsKqRxSJdRZWqYlwpCUgjHnXdfOjnqU5OV1/j7BqH5nJKaCUKVfcuHA80Y45oD8IVBU3JKB6JGF0g4rRujjxuWBHOkqjNgcPtRwmFSr60Kykoi7nonpZs/O6o0qRbjZA1YdTj0vVMQefbS0tSrwASSTdMAGrTQUC8JJFMAm7WmxUOu0GFpKSqRoRQ8z/6i4OfByjc82VA4ShScDnqmNKHU/G9Q7oycsZaWcymWlXCEFIStHWDXPnw7YtptNCqlRkwakYp/wDqMaEHCmkwaHLI+N6hhZZHxvUMAOUmvDkvUP4oblJrw5H1T+KNgaDLI+N6hhZVHxvUMZ1FqIUV3hJJAOBpWv2olyk14cl6h/FAGgyqPjeoY8791JQVNSFK9BecEaRGk5Sa8OR9U/ijGcOphU07KKLaUUC6ZMChxGomNaPejOp2lyVROFhssyqAkNoJq60MLoxxMdDLzy1FSJZKEkYATLRHtiuw1L5Nlw31KUykLAAxoMAaih9OuJji1BSXmaHOLjVR1HGMqnF8NGTT98lqfC8VNXSLDKbTaWC1LICsaETDRNCes+aLcmzMKMwqfQWyoBRurQSqlSa0imhqV5q77iVU8FFR2RfkSjJTFx5awEHEkYYGKx4mhUemHUs+F4in+U1yLDlmNoQXFIN0Y++IOeKj8uMnelWQtQJCkuKCc2fMDr1QcnXG1S4Ljl+5QgIcqQdeCawHJLjdChR74qnNXqTjSlerDDq0xYFNTb/fKSjNEE4lwjDR+pnjqwhotgvtBLmgIIUCPPQQRs5tYeU6m605XC+VAdeBBzgwTl3ZsAiZmmVYYXFU/wCMAACzKlJUEKHoEMG5Ugm45gK0oMRnjT5Y+OR9IPwQssfHo+kH4IAzbEtLOuhISul2pqkbodbEm3MIS4koQsGhUoBRIpmF3HONsErSWpTtQsKIaV0TWmHUBHVcu0qfCFspUMmSAWSQMdVfNEMAtqUk1p6abwFSkKTUDZDcVkQR35NTiOcndBZ6RlmWHFsyrSFBBAUmXIIHnrAcS8uH0EsNEl815gxxppAMSCZlZG8EF0BRzC8ndDqkZNKrinAFaiQD7IL8myZUDxFi8DgeK/3iLEow8ww67LoWu4k3lMEkGmusABzL2eACX26HTfTuiZkpMIDhcAQcyqih7Iu2jZ8oJRZEoyk9IkS9Knz1MSs2WZfs1jKsIcTQ0vMlQpU9cADuLSAr35IKc/OTuhGWkAgLLyQk5iVJoeyC0xZ0optxRk2bxSceLf3itZMtLOy7zRYbW0lwpulm8M2OFaQBS4rIG735GJoKKTidWaHblZFxIKHUmpoKKSa9kNacrLMTyA0y02UhJSENhGJJxp10GNdAjrYstLvvOLUw0sppSrQUU7KUgBcmy/X2boynDdptl6USkml1VK01iPRsijxX/wCR3xhPdJSG5iRuJCaoXXm3dWsxtQ/YjOp2lyVW65LSjSEtJW3LhXTRU1AoaHqrtzR2TyhgKy5J1BrsgRLqYTMMIUmYUlUulalh0XQoJAAoRTNhF1pFnKWnB9uhwUcnhsjdRV3yORzduvkIo46lICpZpSgMTzBWOrZeLbpeaSjvZu3Kajqin+Z1+Gvj+pO6LEoGlB4MuuOkpxv0wNOqkRUilF2RanJ6krl22pdCmmXVtFRBooqSo4Uzc4gdsVZSbTKIU+GVqK1HBKrlcBTMsg7axFwzi3TeacLdalN5u7sKa09OaIFh/I3Q0QoKPgYCgpQgDVpqeuOM7QwxaMu6ipeuKrQoLqyR1YExc53yu12AbAcZUoql0u1SmmUCTQ1x0VzV0xabnZgqSHJNASVUJTQ0GulcYC4T52p3a7Dc7U7tdgTx+cCSeINKNcAFAYRYlptbleMS4apmokKr2wFxp9F+YQlYUQptQN68f90QorK5XvVaXaZIUpCfcQ5NoKBSiPAu6fPjEsIEDLvLQpBDNFChoymK/FE1BGFFXqU07eyLMKJA99dagMD/AMKYZsqbbShORokACrKdEKFAEXgp1tSFZMA6UtAGGl0qYaS0jJFKc15oE7YnCgBLUpaSk5EgihoyI5yzRlwsIKDeVeOUbCjX0x0hQBxmGMuq8sgGlOY2ADClmOLklBSagDviAr2x29EKAHvr+Q+hTGN4e1cfkwpKBRKqXE3dI1RsfR2RjOHvwiU+ar2iNaH7EUqdpxTwnbk7koqWfWpltIKhLAg80HA1xzxqZJiYnJRmZbU0lDqAsBTOIBjzAdFPmT7BBWW94R5o7a8dKWnqcdJJt3N87Zk0tBSHmk10hoj746S0hMsFRU6hZUa9EppGCho5Gpy5N+Doiop3SPRsi/8AJ9sLIP62+2POYaKYXuXyHo+Qf+T7YWRf+S7Y85hQxPcnWejZF/W32wsi/wDJ9secCHhhe41nohln8qFgt1CaUxiTDMwhQLuRcoDnBBOaPOYYxDovcjIen8/xDO07obn+IZ2ndHmMKGF7k5D07n/u7G07ofn+IZ2ndHmEKGF7jIen8/xDG07obn+IZ2ndHmMKGF7jIen8/wAQztO6Fz/EM7TujzCFDC9xkPT+f4hnad0Mb/iGdp3R5jChhe4yHp3P8QztO6MZw4lHVPSy3HWxW+EoCOiKjfASBduZ2f6vujWjStNcylSpePQ//9k="/>
          <p:cNvSpPr>
            <a:spLocks noChangeAspect="1" noChangeArrowheads="1"/>
          </p:cNvSpPr>
          <p:nvPr/>
        </p:nvSpPr>
        <p:spPr bwMode="auto">
          <a:xfrm>
            <a:off x="63500" y="-527050"/>
            <a:ext cx="14954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8" y="3571875"/>
            <a:ext cx="2143125" cy="155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818" y="5125357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ChemStation</a:t>
            </a:r>
            <a:endParaRPr lang="nl-N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55131" y="3209801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EZChrom</a:t>
            </a:r>
            <a:endParaRPr lang="nl-NL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08503" y="4481942"/>
            <a:ext cx="4048125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chemeClr val="bg1"/>
                </a:solidFill>
              </a:rPr>
              <a:t>Works with both platforms!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A single platform to learn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Use the same integration, calculation, calibration and reporting accross your laboratory</a:t>
            </a:r>
          </a:p>
        </p:txBody>
      </p:sp>
      <p:sp>
        <p:nvSpPr>
          <p:cNvPr id="2" name="Striped Right Arrow 1"/>
          <p:cNvSpPr/>
          <p:nvPr/>
        </p:nvSpPr>
        <p:spPr bwMode="auto">
          <a:xfrm>
            <a:off x="2009775" y="2066800"/>
            <a:ext cx="1066800" cy="47625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triped Right Arrow 16"/>
          <p:cNvSpPr/>
          <p:nvPr/>
        </p:nvSpPr>
        <p:spPr bwMode="auto">
          <a:xfrm>
            <a:off x="2009775" y="4110491"/>
            <a:ext cx="1066800" cy="47625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2" y="1513301"/>
            <a:ext cx="6457920" cy="427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OpenLAB Data Analysis Design</a:t>
            </a:r>
            <a:br>
              <a:rPr lang="de-DE" dirty="0"/>
            </a:br>
            <a:r>
              <a:rPr lang="de-DE" sz="2400" dirty="0" smtClean="0">
                <a:solidFill>
                  <a:schemeClr val="tx1"/>
                </a:solidFill>
              </a:rPr>
              <a:t>Performance</a:t>
            </a:r>
            <a:endParaRPr lang="en-US" sz="2400" i="1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8503" y="1357742"/>
            <a:ext cx="4048125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chemeClr val="bg1"/>
                </a:solidFill>
              </a:rPr>
              <a:t>Fast, Faster, Fastest...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Focus on efficient data handling and memory usage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Architecture design supports asynchronous and parallel processing to exploit multi-core technology (incl. dynamic scaling)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57756" y="3989030"/>
            <a:ext cx="1869231" cy="1729744"/>
            <a:chOff x="5610106" y="3745394"/>
            <a:chExt cx="1869231" cy="17297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106" y="3989030"/>
              <a:ext cx="1695687" cy="1486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9" descr="C:\Users\schaefer\AppData\Local\Microsoft\Windows\Temporary Internet Files\Content.IE5\JGUNUJ5O\MC900431586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39516" y="3745394"/>
              <a:ext cx="1239821" cy="1081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80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OpenLAB CDS .0X.05  ChemStation and EZChrom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579" y="1426946"/>
            <a:ext cx="4267200" cy="45608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800" b="1" dirty="0" smtClean="0"/>
              <a:t>7890B Series GC Support Drivers</a:t>
            </a:r>
            <a:endParaRPr lang="de-DE" sz="1800" b="1" dirty="0"/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b="1" dirty="0"/>
              <a:t>Integrated Intelligence</a:t>
            </a:r>
          </a:p>
          <a:p>
            <a:r>
              <a:rPr lang="en-US" sz="1600" dirty="0" smtClean="0"/>
              <a:t> </a:t>
            </a:r>
            <a:r>
              <a:rPr lang="en-US" sz="1600" dirty="0"/>
              <a:t>New Resource Conservation (Sleep/Wake) </a:t>
            </a:r>
          </a:p>
          <a:p>
            <a:r>
              <a:rPr lang="en-US" sz="1600" dirty="0"/>
              <a:t> New Early Maintenance Feedback (EMF) </a:t>
            </a:r>
          </a:p>
          <a:p>
            <a:r>
              <a:rPr lang="en-US" sz="1600" dirty="0"/>
              <a:t> Barcode Scanning with Auto-Input </a:t>
            </a:r>
          </a:p>
          <a:p>
            <a:pPr marL="173038" indent="-17303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Improved </a:t>
            </a:r>
            <a:r>
              <a:rPr lang="en-US" sz="1600" dirty="0"/>
              <a:t>handling of ALS errors</a:t>
            </a:r>
          </a:p>
          <a:p>
            <a:pPr marL="173038" indent="-17303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/>
              <a:t>Agilent Parts </a:t>
            </a:r>
            <a:r>
              <a:rPr lang="en-US" sz="1600" dirty="0" smtClean="0"/>
              <a:t>Finder</a:t>
            </a:r>
            <a:endParaRPr lang="en-US" sz="1600" dirty="0"/>
          </a:p>
          <a:p>
            <a:r>
              <a:rPr lang="en-US" sz="1600" dirty="0" smtClean="0"/>
              <a:t> </a:t>
            </a:r>
            <a:r>
              <a:rPr lang="en-US" sz="1600" dirty="0"/>
              <a:t>Updated Column Configuration, including the ability to lock the column </a:t>
            </a:r>
          </a:p>
          <a:p>
            <a:r>
              <a:rPr lang="en-US" sz="1600" dirty="0" smtClean="0"/>
              <a:t> </a:t>
            </a:r>
            <a:r>
              <a:rPr lang="en-US" sz="1600" dirty="0"/>
              <a:t>Support for the 7667A Mini TD </a:t>
            </a:r>
          </a:p>
          <a:p>
            <a:r>
              <a:rPr lang="en-US" sz="1600" dirty="0"/>
              <a:t> New Calculator Integration into the method editor </a:t>
            </a:r>
          </a:p>
          <a:p>
            <a:r>
              <a:rPr lang="en-US" sz="1600" dirty="0"/>
              <a:t> Updated Columns Database </a:t>
            </a:r>
          </a:p>
          <a:p>
            <a:pPr marL="173038" indent="-17303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 </a:t>
            </a:r>
            <a:endParaRPr lang="de-DE" sz="1600" dirty="0"/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de-DE" sz="1600" dirty="0"/>
          </a:p>
          <a:p>
            <a:pPr marL="0" lvl="4" indent="0">
              <a:spcBef>
                <a:spcPts val="0"/>
              </a:spcBef>
              <a:spcAft>
                <a:spcPts val="400"/>
              </a:spcAft>
              <a:buNone/>
            </a:pPr>
            <a:endParaRPr lang="de-DE" sz="16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2816" y="2140701"/>
            <a:ext cx="4268787" cy="45608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400"/>
              </a:spcAft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de-DE" sz="1600" b="1" dirty="0" smtClean="0"/>
              <a:t>Deployment </a:t>
            </a:r>
            <a:endParaRPr lang="de-DE" sz="1600" b="1" dirty="0"/>
          </a:p>
          <a:p>
            <a:pPr marL="166688" indent="-16668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de-DE" sz="1600" dirty="0" smtClean="0"/>
              <a:t>Better </a:t>
            </a:r>
            <a:r>
              <a:rPr lang="de-DE" sz="1600" dirty="0"/>
              <a:t>migration support for mixed systems ChemStation rev. B/ OpenLAB CDS ChemStation Edition on one ECM </a:t>
            </a:r>
            <a:r>
              <a:rPr lang="en-US" sz="1600" dirty="0">
                <a:solidFill>
                  <a:schemeClr val="accent1"/>
                </a:solidFill>
              </a:rPr>
              <a:t>[CS]</a:t>
            </a:r>
          </a:p>
          <a:p>
            <a:pPr marL="166688" indent="-16668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Better </a:t>
            </a:r>
            <a:r>
              <a:rPr lang="en-US" sz="1600" dirty="0"/>
              <a:t>migration support </a:t>
            </a:r>
            <a:r>
              <a:rPr lang="en-US" sz="1600" dirty="0" smtClean="0"/>
              <a:t>allows "mixed </a:t>
            </a:r>
            <a:r>
              <a:rPr lang="en-US" sz="1600" dirty="0"/>
              <a:t>version" clients on the latest OLSS </a:t>
            </a:r>
            <a:r>
              <a:rPr lang="en-US" sz="1600" dirty="0" smtClean="0"/>
              <a:t>server</a:t>
            </a:r>
          </a:p>
          <a:p>
            <a:pPr marL="166688" indent="-16668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de-DE" sz="1600" dirty="0" smtClean="0"/>
              <a:t>Mixed topology of Networked Workstations on a Distributed System (AIC)</a:t>
            </a:r>
            <a:endParaRPr lang="de-DE" sz="1600" dirty="0">
              <a:solidFill>
                <a:srgbClr val="00B050"/>
              </a:solidFill>
            </a:endParaRPr>
          </a:p>
          <a:p>
            <a:pPr marL="0" lvl="4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de-DE" b="1" dirty="0"/>
              <a:t>Customer Experience </a:t>
            </a:r>
          </a:p>
          <a:p>
            <a:pPr marL="173038" indent="-17303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de-DE" sz="1600" dirty="0"/>
              <a:t>Single Sample Method Loading </a:t>
            </a:r>
            <a:r>
              <a:rPr lang="en-US" sz="1600" dirty="0">
                <a:solidFill>
                  <a:schemeClr val="accent1"/>
                </a:solidFill>
              </a:rPr>
              <a:t>[CS]</a:t>
            </a:r>
            <a:endParaRPr lang="de-DE" sz="1600" dirty="0">
              <a:solidFill>
                <a:schemeClr val="accent1"/>
              </a:solidFill>
            </a:endParaRPr>
          </a:p>
          <a:p>
            <a:pPr marL="173038" indent="-17303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de-DE" sz="1600" dirty="0"/>
              <a:t>Acquisition Method Viewer: </a:t>
            </a:r>
            <a:r>
              <a:rPr lang="en-US" sz="1600" dirty="0"/>
              <a:t>Review methods without loading a method to the instrument and without triggering method resolution </a:t>
            </a:r>
            <a:endParaRPr lang="de-DE" sz="1600" dirty="0">
              <a:solidFill>
                <a:srgbClr val="FF0000"/>
              </a:solidFill>
            </a:endParaRPr>
          </a:p>
          <a:p>
            <a:pPr marL="166688" indent="-166688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de-DE" sz="1600" dirty="0">
              <a:solidFill>
                <a:srgbClr val="00B050"/>
              </a:solidFill>
            </a:endParaRPr>
          </a:p>
          <a:p>
            <a:pPr marL="166688" indent="-166688">
              <a:spcBef>
                <a:spcPts val="0"/>
              </a:spcBef>
              <a:spcAft>
                <a:spcPts val="400"/>
              </a:spcAft>
            </a:pPr>
            <a:endParaRPr lang="de-DE" sz="1600" dirty="0"/>
          </a:p>
          <a:p>
            <a:endParaRPr lang="de-DE" sz="1600" dirty="0"/>
          </a:p>
        </p:txBody>
      </p:sp>
      <p:sp>
        <p:nvSpPr>
          <p:cNvPr id="6" name="Rectangle 5"/>
          <p:cNvSpPr/>
          <p:nvPr/>
        </p:nvSpPr>
        <p:spPr>
          <a:xfrm>
            <a:off x="4271210" y="17135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 </a:t>
            </a:r>
            <a:r>
              <a:rPr lang="en-US" sz="1600" dirty="0"/>
              <a:t>New Syringe and Liner Databases </a:t>
            </a:r>
          </a:p>
          <a:p>
            <a:r>
              <a:rPr lang="en-US" sz="1600" dirty="0"/>
              <a:t> New Keypad Lock Options </a:t>
            </a:r>
          </a:p>
        </p:txBody>
      </p:sp>
    </p:spTree>
    <p:extLst>
      <p:ext uri="{BB962C8B-B14F-4D97-AF65-F5344CB8AC3E}">
        <p14:creationId xmlns:p14="http://schemas.microsoft.com/office/powerpoint/2010/main" val="265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OpenLAB Data Analysis Benefits</a:t>
            </a:r>
            <a:br>
              <a:rPr lang="nl-NL" dirty="0" smtClean="0"/>
            </a:br>
            <a:r>
              <a:rPr lang="en-US" sz="2400" dirty="0" smtClean="0">
                <a:solidFill>
                  <a:srgbClr val="FF9B00"/>
                </a:solidFill>
              </a:rPr>
              <a:t>Smarter!</a:t>
            </a:r>
            <a:r>
              <a:rPr lang="en-US" sz="2400" dirty="0" smtClean="0">
                <a:solidFill>
                  <a:schemeClr val="tx1"/>
                </a:solidFill>
              </a:rPr>
              <a:t> Unique patented peak integration tool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" y="1166587"/>
            <a:ext cx="6624296" cy="4847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3791438" y="1822466"/>
            <a:ext cx="164905" cy="19553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2472292" y="2018004"/>
            <a:ext cx="1319146" cy="7519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956343" y="2018004"/>
            <a:ext cx="2995836" cy="1247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53" y="2899028"/>
            <a:ext cx="833580" cy="28149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92" y="2769933"/>
            <a:ext cx="833580" cy="29367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0" y="3265932"/>
            <a:ext cx="1013119" cy="2468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13" y="3265932"/>
            <a:ext cx="1083654" cy="2468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94203" y="1181571"/>
            <a:ext cx="4048125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chemeClr val="bg1"/>
                </a:solidFill>
              </a:rPr>
              <a:t>Unique integration tool!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Fastest peak integration adjustment ever!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One instead of 30+ icons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Makes sample review fun again!</a:t>
            </a:r>
          </a:p>
        </p:txBody>
      </p:sp>
      <p:sp>
        <p:nvSpPr>
          <p:cNvPr id="24" name="Oval Callout 23"/>
          <p:cNvSpPr/>
          <p:nvPr/>
        </p:nvSpPr>
        <p:spPr bwMode="auto">
          <a:xfrm>
            <a:off x="69944" y="4429075"/>
            <a:ext cx="2574510" cy="1485950"/>
          </a:xfrm>
          <a:prstGeom prst="wedgeEllipseCallout">
            <a:avLst>
              <a:gd name="adj1" fmla="val 60050"/>
              <a:gd name="adj2" fmla="val -106409"/>
            </a:avLst>
          </a:prstGeom>
          <a:gradFill>
            <a:gsLst>
              <a:gs pos="0">
                <a:srgbClr val="92D050"/>
              </a:gs>
              <a:gs pos="80000">
                <a:srgbClr val="0099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Revolutionary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, patented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one-click Manual Integration tool for fast review!</a:t>
            </a:r>
          </a:p>
        </p:txBody>
      </p:sp>
    </p:spTree>
    <p:extLst>
      <p:ext uri="{BB962C8B-B14F-4D97-AF65-F5344CB8AC3E}">
        <p14:creationId xmlns:p14="http://schemas.microsoft.com/office/powerpoint/2010/main" val="20323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1927"/>
            <a:ext cx="790519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OpenLAB Data Analysis Benefits</a:t>
            </a:r>
            <a:br>
              <a:rPr lang="nl-NL" dirty="0" smtClean="0"/>
            </a:br>
            <a:r>
              <a:rPr lang="nl-NL" sz="2400" dirty="0" err="1" smtClean="0">
                <a:solidFill>
                  <a:srgbClr val="00B050"/>
                </a:solidFill>
              </a:rPr>
              <a:t>Easier</a:t>
            </a:r>
            <a:r>
              <a:rPr lang="nl-NL" sz="2400" dirty="0" smtClean="0">
                <a:solidFill>
                  <a:srgbClr val="00B050"/>
                </a:solidFill>
              </a:rPr>
              <a:t>!</a:t>
            </a:r>
            <a:r>
              <a:rPr lang="nl-NL" sz="2400" dirty="0" smtClean="0">
                <a:solidFill>
                  <a:schemeClr val="tx1"/>
                </a:solidFill>
              </a:rPr>
              <a:t> Designed </a:t>
            </a:r>
            <a:r>
              <a:rPr lang="nl-NL" sz="2400" dirty="0" err="1" smtClean="0">
                <a:solidFill>
                  <a:schemeClr val="tx1"/>
                </a:solidFill>
              </a:rPr>
              <a:t>by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scientific</a:t>
            </a:r>
            <a:r>
              <a:rPr lang="nl-NL" sz="2400" dirty="0" smtClean="0">
                <a:solidFill>
                  <a:schemeClr val="tx1"/>
                </a:solidFill>
              </a:rPr>
              <a:t> software users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128607" y="4705235"/>
            <a:ext cx="2238375" cy="800100"/>
          </a:xfrm>
          <a:prstGeom prst="wedgeEllipseCallout">
            <a:avLst>
              <a:gd name="adj1" fmla="val 28848"/>
              <a:gd name="adj2" fmla="val -132651"/>
            </a:avLst>
          </a:prstGeom>
          <a:gradFill>
            <a:gsLst>
              <a:gs pos="0">
                <a:srgbClr val="92D050"/>
              </a:gs>
              <a:gs pos="80000">
                <a:srgbClr val="0099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“Flat” intuitive User</a:t>
            </a:r>
            <a:r>
              <a:rPr kumimoji="0" lang="nl-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Interface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Callout 17"/>
          <p:cNvSpPr/>
          <p:nvPr/>
        </p:nvSpPr>
        <p:spPr bwMode="auto">
          <a:xfrm>
            <a:off x="6632127" y="2411799"/>
            <a:ext cx="2238375" cy="800100"/>
          </a:xfrm>
          <a:prstGeom prst="wedgeEllipseCallout">
            <a:avLst>
              <a:gd name="adj1" fmla="val -74876"/>
              <a:gd name="adj2" fmla="val -145449"/>
            </a:avLst>
          </a:prstGeom>
          <a:gradFill>
            <a:gsLst>
              <a:gs pos="0">
                <a:srgbClr val="92D050"/>
              </a:gs>
              <a:gs pos="80000">
                <a:srgbClr val="009900"/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Function Ribbon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4067" y="4379962"/>
            <a:ext cx="4048125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chemeClr val="bg1"/>
                </a:solidFill>
              </a:rPr>
              <a:t>The Perfect User 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Flat 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Usergroup validated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Direct access to main functions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MS Standard “</a:t>
            </a:r>
            <a:r>
              <a:rPr lang="nl-NL" sz="1800" dirty="0" err="1" smtClean="0"/>
              <a:t>Ribbon</a:t>
            </a:r>
            <a:r>
              <a:rPr lang="nl-NL" sz="1800" dirty="0" smtClean="0"/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Less dialog boxes to close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27585" y="1161927"/>
            <a:ext cx="5230316" cy="724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227013"/>
            <a:ext cx="8916987" cy="99218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nl-NL" dirty="0" smtClean="0"/>
              <a:t>OpenLAB Data Analysis Benefits</a:t>
            </a:r>
            <a:br>
              <a:rPr lang="nl-NL" dirty="0" smtClean="0"/>
            </a:br>
            <a:r>
              <a:rPr lang="nl-NL" sz="2400" dirty="0" smtClean="0">
                <a:solidFill>
                  <a:schemeClr val="tx1"/>
                </a:solidFill>
              </a:rPr>
              <a:t>Infinitely Better Reporting!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JAL0DASIAAhEBAxEB/8QAGwAAAQUBAQAAAAAAAAAAAAAABQABAgQGAwf/xABREAABAgMDBgcJCwsDBQEAAAABAgMABBEFEiETMUFRkdEGFBUiMmGhFiNSU1VxgZKxBzM0YmNyk5SiwdIXJDVCQ1RzdILh8CWywkRkg4Tio//EABkBAQADAQEAAAAAAAAAAAAAAAABAgMEBf/EACkRAAIBAwIGAgMAAwAAAAAAAAABAgMRExJRBCExMqHwQbEiM1JhkcH/2gAMAwEAAhEDEQA/AGYsFxyXaW6ELSGxgEuAknnXiU4nORE+50BoHJitfljtFYPylsziZeXQ26u6lKE3RdpWgwxFcYtLtC0yigSpN9V5JBz58M/spmj1HXqR5I8xUIS5tGXRwdGSvKReujnEl4FXWBWKvcpNKK7s2QBjTJL7NcegC3JxKark3hzQokLAFAPm+mIJ4aXGVKFnFyjl0gqFa0J1AaILia1+SEuFp/Jge5SaupUJs0UaDvS6w44JTdQONnH5JeHnjaznDRx1AQizlsqvAlaVoVmOY45oHnhJOBVfzhIUahPMIGFaf55o1XEVn1M3w9Jb+TOdyE5zqTmKc4DS8fNrhJ4HzalpTx7FQqCW109J0QWc4YvOJWnIWkkKVU3Zc9eA1Z+yLzfujNpxVZ0+o4V73h6BTTDNxFuhVUaHR/8AQB3ETvlBr7UP3DzpzWg39qNM17pTQQAmxpxdNJaJJ8+EJ73R0ONrQmxpxClJICgyajrGERn4jb6LOhQ+H9mZ7hp04coM7FQ/cLPeUmdi4Ld2cus3nbPtMr/WpLZ+2EOGUp5NtU/+t/eNMtYpipe3BXcLPeUmdi4XcJPeUmdioLd2cn5OtWn8t/eEeGskM9n2pT+X/vDLW9sMVL24K7g57ykzsVC7g57ykzsXBUcNpH9wtP6uN8P3byXk+0/q43wyV/bDFR9uChwCnvKLOxUP3Az3lJnYqCo4cSPk+1Pq43w/dzI+TrU+rjfDJX9sMVH24J/J/P8AlJnYqH/J/P8AlNnYuC3d1I+TrU+rjfC7u5Hydan1cb4jJX9sMVH24J/J/P8AlNj1VwvyfWh5TY2Lgv3dSPk61Pq43w/d3I+TbV+rjfEZa/thio+3K8twOnGW20mZlFqSm6StKiD15oHcIuD01LJlCl6WbJSpJyd4XqUxNB1wZ7u5Hyban1cb4o2vwiYtdDJZlZtnJFQOXbu1rTNjGUlUk05HRTnGCaj9GgkLClHZGXyrDCippCl8xxVagHRBBjgtZ8xeKbOleaaG+XE+2ClmsNrsaSUpJqGGlDE5wmB8iHnJCXddQrKrQSsZFWBqdF8Uwjy3KWp3Z6EUtKJHghJEU5PkyBoyi44zNjLkQWLPDUqt5Cqlq8smmGnTjBtL81xaqbxVeoKMaKar33xVdW4qZl3JpJKkBRTVu4a1TmFT1xOppCUU+QLYsu1e8KM66nJNlASphRJ6zQ4mKf5zKPS8u/bSG1S9TR4UJqNIJrsjX8bT4K/XgW7IWZOPLfm5HKOqUaqKinDbBVOf5P6KOjH4QDbeWwhCU29LOXFleBz1rh0o7JckykKNqSyTSt28Kjtgg9ZFjpCcnIFNVY0Wo17Y68i2J5OH0it8aKvFdJPwVxPYCuTICkpatRlDQWFYKFCes3hh1RCZeU4lwC3GF3iFHJm7Sn9XXBB2zLPCrglF5IKwSGlrHrBVI6OWTZzTCFNyig6ekpKVKr/TeqNsVdSnLq34LRhOLugYlxXGzNLtlhC7ly6aEHNj0o5NLeQplIttnva1Kv3U0ocadLN6IMs2ZZ7hpMSi1pxNFpWgdqjEEWbJly4mXcSmulpdKee/SJVWC+fCKulJ/ANW6BVKLblinKBVBSgOA8KJyr7ban1v2xLrS4oKDZIFDTRRUGORrFv05OFKeMVvhLsaxLh/04ZvGq3wyw3YxPYGiflb10zbVK58onD7UOuflUHmzrK6aUrT95glyNYmmzh9KrfDCxrFKlf6cKYftVb4nPH+n4GJ7FBM/KXLxnWAfBLgJ9sO3aEopVFTrCRjzi4nDYYvLsaxABSzhnH7RWvzxLkWxPJw+kVvhnj/AExiewOVaUqk4TbKhoKXE/eY6KtGTAFJ6XUdQcG+LabGsUlVbOFArxqtXnhKsaxAU0s4Z/GK1Hrhmj/TGJ7FRu0pNSSVT0ummguDHYYgbWlUqoJhpQ1hxP3mL/ItieTR9IrfDIsaxCnGzhnP7VWvzwzR/p+BiexVXacmnozsuvNmcG+M9wvmb4kzdF0pUUqvdIEJOiNWbGsW+kcnDEH9qrq64ynDhpDTsohlF1pIUEJ1AUwjWjUUpcmUnBpc0byx20OWRIBaQoZBo0Irogc8EC2HWShGSTLJUlKg2QFFdD0tdT/lIJ2J+iJD+Xa9kDXVAcIpi6uh4mjC/T9fP0THLJc2dEeiOzUxkWlpZWG0pVglCmQMxOg0GbTvitOWg4ytl5WVeNVJJRdVdFQcbtRFgukoX38ZxSj3xT8TfFK0AmYQhpc0W7xVRQN+9TGgqEjGmaJgk3zIm2lyLPLr+iTnKfyyt0RTbbjQIEpOCprjLq0+jXA5uyJZawjlJxGgk1SnN1LpFpVhMKbDZthopCwsVNTX0qjRqHwZJzO7lsOOEX5OdqnN+bK3RLl94mglpuukcWO6B81Y0qw06+bVC6YlLajU0zfrxRLsuXnJdFpqLbaMSE9PPhifv1RZRgyHOSCcxaqEnKPy08m8aVybiQT5h5oTlvNOthK5ecKE4+8LFOutIEpRIqQlKLTcAcxBUCaEVwNVGmcxxcYs5m6s2i4shwJN1JJrTP0sc+JjOcZJ/hG6NKcotflKzNAzaZZNWpOdrpqys+2I8q5FzLKlZ5JBrVTS6bM0BnuLtFYTOuKCQp1N1YTUnOBzh58Y6yjso3RSpxSSpAJQpVbuGbpHEdUaxhF9UZOpL4YYHCM1rkZmv8ud0OeEaiKZCa+gO6KKHGHUhcu5fbIz9cTBGsRphhsUyzLfdIrxE19XO6EOES61yE1j/wBud0VoeGKGxOWZZPCJZ/YTX1c7occIl+Imvq53RXESERigMkzu1b5K6KZmkpJxPF1GnZFg22waYzuB/c1booiJxV0YMlVZlzltnXOfVFboQtpgDPO/U1boqQ4iMMCc0yw7bbYSVNicUsJN1PFFCp2Ri+GswZpco6UTN4hRUlxtQCTzcBhGtjNcNP8Ao/6/+MXp04xlyKyqSkuZtbIv8jSGTpXINVveaKKyrlJ0qSozAlwVFGUu3b2FLun+9IvWOopsiQISVVYaFEitMIHuJDlpuvKQq8uXSjJlAJACzj0gerNpEccu4649EWmD3wqWmYuDEnvwIPUDnjlMBkupDaXym7jlws+al6JMSySSkJbbJxCltasced6Yi5Lpl3U3FNqJSaltNPvMSgziGrzwQtlsNEpAUDzsTTNTr1wRFhS4SU33MdNfNuikjKiZQKN5K+jGpvVvDRGjhqYsgQLBlx+0cPpzQjYMv413R+tqgvCidctxpQINgy5zuu4dcI2DLk1yrvrQXhQ1y3GlbGatiz2LMs9yaQXFlFMCs5qxXUxLh+UaJXemEoV74a4mhp5sILcKf0O7TOSkdsC3CDaVj4A1ZRQ/1CMKlWalZP240rYKpsNlJBDz3oWae2KM/INyrjTaXHlB041dVhiBr640cB7c+FSn+aRFqtSajdPYaVsd0WS2kUyizj+tjDuWahKFKCzUCuIggIi770v5pi7bFkZ6zSidmMkaCiCokaCLuH2oKclt+GdkB+DFOUXSBnQonr6EaiMeHnKULtiwP5Lb8M7IXJaPDOyCEKN7sWB/JiPDOyFyYjxh2QQhRF2LFDkxHjDsjBe6UzxaZkUpWSChftEemR5x7q3wuz/4a/aI1o3c0UqJaTaWD+iJH+Wb9kC3yjugmKlA/NE57gwynX/nZF6xpppmypELVT83aTm0lMU1KvWs7MtrGTVLobqCQb16tDzdVf8ADGcu5l49ESCmcm+co1TCvOYwwOeg9u+IpKapulJAvYpKD/tFIvJlpotrKU1v4iswdR+Jh2xXmGnWnEB4UJCiO+XvuEEGc0BzjKCFpyd9Iu3Ma3hprGjjOIQeMIXlFXb6OZhTpD0xo4gkUKFCgBQoUKABPCf9Er/iI9ogQr9IWJ1MN+2CvChV2zKAElTqAABprAFJeVOWOi9VWSZq4RmqSaDXHNV7v9fYNqM0BLfcCJyQSa1Wogeih+6DYzRm+FDizP2c2zzVFRN4ioANBGlbtBpBEXfel/NMOgUSAcTrhnvel/NMaPoDM8F/h6utlR+0mNTGR4KLW5aN8i4gypoNfOEa4Rhw36wKFChR0AUKFCgBR5x7qorN2f8Aw1+0R6PHnHuq/C7P/hr9ojah+xGdTtNnZIJsCRpWvF283zRAiym3xZUmS2+F5OhBS7UG8rURBKw5+UFjySDMtXkMIChezGgi9x+T/eW9sZS6stHojlKSqFIbdVlQsGvTWnaCfbHG1vhDXzFRcE/KFQSmYbJOYXoG2nNMOTAybzai2khYCujXNWIRLOAQMu25eWCFpFAo06Q0DTB/LI+N6h3Rl35mWwIWytYIpVQOkE+yLHKTXhSXqH8UCTQZZHxvUMLKp+N6h3Rn+UmvDkvUP4oi7aTYbN3iSjqu0/5QAcXNBMy0zcWb6VKvXThSnV1w0zNKbLIbTevuBKqgigPogEJyXKUqUJJKqZiCafah1TrCgkFcpQZhQ/iiQWrSeU/ZisuUhQmaAXTiAo00Z6QNSpGWstQWCW25cKGkYmtdvZE33mHGShL7CRWoCVKpsKqRxSJdRZWqYlwpCUgjHnXdfOjnqU5OV1/j7BqH5nJKaCUKVfcuHA80Y45oD8IVBU3JKB6JGF0g4rRujjxuWBHOkqjNgcPtRwmFSr60Kykoi7nonpZs/O6o0qRbjZA1YdTj0vVMQefbS0tSrwASSTdMAGrTQUC8JJFMAm7WmxUOu0GFpKSqRoRQ8z/6i4OfByjc82VA4ShScDnqmNKHU/G9Q7oycsZaWcymWlXCEFIStHWDXPnw7YtptNCqlRkwakYp/wDqMaEHCmkwaHLI+N6hhZZHxvUMAOUmvDkvUP4oblJrw5H1T+KNgaDLI+N6hhZVHxvUMZ1FqIUV3hJJAOBpWv2olyk14cl6h/FAGgyqPjeoY8791JQVNSFK9BecEaRGk5Sa8OR9U/ijGcOphU07KKLaUUC6ZMChxGomNaPejOp2lyVROFhssyqAkNoJq60MLoxxMdDLzy1FSJZKEkYATLRHtiuw1L5Nlw31KUykLAAxoMAaih9OuJji1BSXmaHOLjVR1HGMqnF8NGTT98lqfC8VNXSLDKbTaWC1LICsaETDRNCes+aLcmzMKMwqfQWyoBRurQSqlSa0imhqV5q77iVU8FFR2RfkSjJTFx5awEHEkYYGKx4mhUemHUs+F4in+U1yLDlmNoQXFIN0Y++IOeKj8uMnelWQtQJCkuKCc2fMDr1QcnXG1S4Ljl+5QgIcqQdeCawHJLjdChR74qnNXqTjSlerDDq0xYFNTb/fKSjNEE4lwjDR+pnjqwhotgvtBLmgIIUCPPQQRs5tYeU6m605XC+VAdeBBzgwTl3ZsAiZmmVYYXFU/wCMAACzKlJUEKHoEMG5Ugm45gK0oMRnjT5Y+OR9IPwQssfHo+kH4IAzbEtLOuhISul2pqkbodbEm3MIS4koQsGhUoBRIpmF3HONsErSWpTtQsKIaV0TWmHUBHVcu0qfCFspUMmSAWSQMdVfNEMAtqUk1p6abwFSkKTUDZDcVkQR35NTiOcndBZ6RlmWHFsyrSFBBAUmXIIHnrAcS8uH0EsNEl815gxxppAMSCZlZG8EF0BRzC8ndDqkZNKrinAFaiQD7IL8myZUDxFi8DgeK/3iLEow8ww67LoWu4k3lMEkGmusABzL2eACX26HTfTuiZkpMIDhcAQcyqih7Iu2jZ8oJRZEoyk9IkS9Knz1MSs2WZfs1jKsIcTQ0vMlQpU9cADuLSAr35IKc/OTuhGWkAgLLyQk5iVJoeyC0xZ0optxRk2bxSceLf3itZMtLOy7zRYbW0lwpulm8M2OFaQBS4rIG735GJoKKTidWaHblZFxIKHUmpoKKSa9kNacrLMTyA0y02UhJSENhGJJxp10GNdAjrYstLvvOLUw0sppSrQUU7KUgBcmy/X2boynDdptl6USkml1VK01iPRsijxX/wCR3xhPdJSG5iRuJCaoXXm3dWsxtQ/YjOp2lyVW65LSjSEtJW3LhXTRU1AoaHqrtzR2TyhgKy5J1BrsgRLqYTMMIUmYUlUulalh0XQoJAAoRTNhF1pFnKWnB9uhwUcnhsjdRV3yORzduvkIo46lICpZpSgMTzBWOrZeLbpeaSjvZu3Kajqin+Z1+Gvj+pO6LEoGlB4MuuOkpxv0wNOqkRUilF2RanJ6krl22pdCmmXVtFRBooqSo4Uzc4gdsVZSbTKIU+GVqK1HBKrlcBTMsg7axFwzi3TeacLdalN5u7sKa09OaIFh/I3Q0QoKPgYCgpQgDVpqeuOM7QwxaMu6ipeuKrQoLqyR1YExc53yu12AbAcZUoql0u1SmmUCTQ1x0VzV0xabnZgqSHJNASVUJTQ0GulcYC4T52p3a7Dc7U7tdgTx+cCSeINKNcAFAYRYlptbleMS4apmokKr2wFxp9F+YQlYUQptQN68f90QorK5XvVaXaZIUpCfcQ5NoKBSiPAu6fPjEsIEDLvLQpBDNFChoymK/FE1BGFFXqU07eyLMKJA99dagMD/AMKYZsqbbShORokACrKdEKFAEXgp1tSFZMA6UtAGGl0qYaS0jJFKc15oE7YnCgBLUpaSk5EgihoyI5yzRlwsIKDeVeOUbCjX0x0hQBxmGMuq8sgGlOY2ADClmOLklBSagDviAr2x29EKAHvr+Q+hTGN4e1cfkwpKBRKqXE3dI1RsfR2RjOHvwiU+ar2iNaH7EUqdpxTwnbk7koqWfWpltIKhLAg80HA1xzxqZJiYnJRmZbU0lDqAsBTOIBjzAdFPmT7BBWW94R5o7a8dKWnqcdJJt3N87Zk0tBSHmk10hoj746S0hMsFRU6hZUa9EppGCho5Gpy5N+Doiop3SPRsi/8AJ9sLIP62+2POYaKYXuXyHo+Qf+T7YWRf+S7Y85hQxPcnWejZF/W32wsi/wDJ9secCHhhe41nohln8qFgt1CaUxiTDMwhQLuRcoDnBBOaPOYYxDovcjIen8/xDO07obn+IZ2ndHmMKGF7k5D07n/u7G07ofn+IZ2ndHmEKGF7jIen8/xDG07obn+IZ2ndHmMKGF7jIen8/wAQztO6Fz/EM7TujzCFDC9xkPT+f4hnad0Mb/iGdp3R5jChhe4yHp3P8QztO6MZw4lHVPSy3HWxW+EoCOiKjfASBduZ2f6vujWjStNcylSpePQ//9k="/>
          <p:cNvSpPr>
            <a:spLocks noChangeAspect="1" noChangeArrowheads="1"/>
          </p:cNvSpPr>
          <p:nvPr/>
        </p:nvSpPr>
        <p:spPr bwMode="auto">
          <a:xfrm>
            <a:off x="63500" y="-527050"/>
            <a:ext cx="14954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4908503" y="2776967"/>
            <a:ext cx="4048125" cy="3139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chemeClr val="bg1"/>
                </a:solidFill>
              </a:rPr>
              <a:t>Intelligent Reporting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Based </a:t>
            </a:r>
            <a:r>
              <a:rPr lang="en-US" sz="1800" dirty="0"/>
              <a:t>on Microsoft’s reporting technologies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Templates use </a:t>
            </a:r>
            <a:r>
              <a:rPr lang="en-US" sz="1800" dirty="0"/>
              <a:t>industry standard </a:t>
            </a:r>
            <a:r>
              <a:rPr lang="en-US" sz="1800" dirty="0">
                <a:solidFill>
                  <a:srgbClr val="00B0F0"/>
                </a:solidFill>
              </a:rPr>
              <a:t>R</a:t>
            </a:r>
            <a:r>
              <a:rPr lang="en-US" sz="1800" dirty="0"/>
              <a:t>eport </a:t>
            </a:r>
            <a:r>
              <a:rPr lang="en-US" sz="1800" dirty="0">
                <a:solidFill>
                  <a:srgbClr val="00B0F0"/>
                </a:solidFill>
              </a:rPr>
              <a:t>D</a:t>
            </a:r>
            <a:r>
              <a:rPr lang="en-US" sz="1800" dirty="0"/>
              <a:t>efinition </a:t>
            </a:r>
            <a:r>
              <a:rPr lang="en-US" sz="1800" dirty="0">
                <a:solidFill>
                  <a:srgbClr val="00B0F0"/>
                </a:solidFill>
              </a:rPr>
              <a:t>L</a:t>
            </a:r>
            <a:r>
              <a:rPr lang="en-US" sz="1800" dirty="0"/>
              <a:t>anguage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Provides </a:t>
            </a:r>
            <a:r>
              <a:rPr lang="en-US" sz="1800" dirty="0"/>
              <a:t>extensive reporting capabilities for OpenLAB </a:t>
            </a:r>
            <a:r>
              <a:rPr lang="en-US" sz="1800" dirty="0" smtClean="0"/>
              <a:t>CDS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Improved usability through WYSIWYG report editor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Interactive </a:t>
            </a:r>
            <a:r>
              <a:rPr lang="en-US" sz="1800" dirty="0"/>
              <a:t>report </a:t>
            </a:r>
            <a:r>
              <a:rPr lang="en-US" sz="1800" dirty="0" smtClean="0"/>
              <a:t>navigation </a:t>
            </a:r>
            <a:r>
              <a:rPr lang="en-US" sz="1800" dirty="0"/>
              <a:t>for data review purposes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558926" y="4802904"/>
            <a:ext cx="1127124" cy="9485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811212" y="1185565"/>
            <a:ext cx="3394075" cy="4714875"/>
            <a:chOff x="5011887" y="1325563"/>
            <a:chExt cx="3393926" cy="4714875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3474" y="1325563"/>
              <a:ext cx="3392339" cy="471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5011887" y="1769798"/>
              <a:ext cx="119062" cy="357187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200" b="1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892304" y="2755601"/>
            <a:ext cx="2847975" cy="1606550"/>
            <a:chOff x="3884" y="1439"/>
            <a:chExt cx="1892" cy="1077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4" y="1439"/>
              <a:ext cx="1892" cy="10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3884" y="1686"/>
              <a:ext cx="56" cy="140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200" b="1"/>
            </a:p>
          </p:txBody>
        </p:sp>
      </p:grp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1000125" y="2419349"/>
            <a:ext cx="1026320" cy="617239"/>
          </a:xfrm>
          <a:prstGeom prst="line">
            <a:avLst/>
          </a:prstGeom>
          <a:ln w="66675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994227" y="1234726"/>
            <a:ext cx="3876675" cy="1009650"/>
            <a:chOff x="5079953" y="4925961"/>
            <a:chExt cx="3876675" cy="100965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953" y="4925961"/>
              <a:ext cx="3876675" cy="1009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5079953" y="5418188"/>
              <a:ext cx="3876675" cy="24611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</a:t>
            </a:r>
            <a:br>
              <a:rPr lang="en-US" dirty="0" smtClean="0"/>
            </a:br>
            <a:r>
              <a:rPr lang="en-US" dirty="0" smtClean="0"/>
              <a:t>Reporter </a:t>
            </a:r>
            <a:br>
              <a:rPr lang="en-US" dirty="0" smtClean="0"/>
            </a:br>
            <a:endParaRPr lang="en-US" b="0" dirty="0">
              <a:solidFill>
                <a:srgbClr val="FF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495800"/>
            <a:ext cx="4114800" cy="584776"/>
          </a:xfrm>
          <a:prstGeom prst="rect">
            <a:avLst/>
          </a:prstGeom>
          <a:solidFill>
            <a:srgbClr val="66006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Compound classes reported by weight and weight % using custom calculations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181600"/>
            <a:ext cx="4114800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Normalized results according to ASTM formulas using custom calculations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21" name="Picture 20" descr="biodiesel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192" y="241876"/>
            <a:ext cx="4671808" cy="601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208050"/>
            <a:ext cx="411480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Sample Information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4114800" cy="5847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Sample chromatogram scaled to show only peaks of interest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657600"/>
            <a:ext cx="4114800" cy="584776"/>
          </a:xfrm>
          <a:prstGeom prst="rect">
            <a:avLst/>
          </a:prstGeom>
          <a:solidFill>
            <a:srgbClr val="008000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Compounds reported by weight and weight % using custom calculations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284" y="1365455"/>
            <a:ext cx="3593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Custom </a:t>
            </a:r>
            <a:r>
              <a:rPr lang="en-US" dirty="0" smtClean="0"/>
              <a:t>Biodiesel </a:t>
            </a:r>
            <a:r>
              <a:rPr lang="en-US" dirty="0"/>
              <a:t>Report</a:t>
            </a:r>
            <a:endParaRPr lang="de-DE" dirty="0"/>
          </a:p>
        </p:txBody>
      </p:sp>
      <p:cxnSp>
        <p:nvCxnSpPr>
          <p:cNvPr id="5" name="Straight Connector 4"/>
          <p:cNvCxnSpPr>
            <a:stCxn id="8" idx="3"/>
          </p:cNvCxnSpPr>
          <p:nvPr/>
        </p:nvCxnSpPr>
        <p:spPr bwMode="auto">
          <a:xfrm flipV="1">
            <a:off x="4343400" y="1573619"/>
            <a:ext cx="419986" cy="8037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9" idx="3"/>
          </p:cNvCxnSpPr>
          <p:nvPr/>
        </p:nvCxnSpPr>
        <p:spPr bwMode="auto">
          <a:xfrm flipV="1">
            <a:off x="4343400" y="2679405"/>
            <a:ext cx="419986" cy="279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7" idx="3"/>
          </p:cNvCxnSpPr>
          <p:nvPr/>
        </p:nvCxnSpPr>
        <p:spPr bwMode="auto">
          <a:xfrm flipV="1">
            <a:off x="4343400" y="3880884"/>
            <a:ext cx="409353" cy="691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8" idx="3"/>
          </p:cNvCxnSpPr>
          <p:nvPr/>
        </p:nvCxnSpPr>
        <p:spPr bwMode="auto">
          <a:xfrm flipV="1">
            <a:off x="4343400" y="4720856"/>
            <a:ext cx="419986" cy="673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9" idx="3"/>
          </p:cNvCxnSpPr>
          <p:nvPr/>
        </p:nvCxnSpPr>
        <p:spPr bwMode="auto">
          <a:xfrm flipV="1">
            <a:off x="4343400" y="5401340"/>
            <a:ext cx="419986" cy="726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068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686800" algn="r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" name="Picture 2" descr="C:\Users\Charles\AppData\Local\Microsoft\Windows\Temporary Internet Files\Content.IE5\WS0M9KOM\MC9004337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200275"/>
            <a:ext cx="2800349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RC.Net Drivers for additional LC modules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013" y="1463040"/>
            <a:ext cx="8688387" cy="4724540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US" sz="2400" b="1" dirty="0"/>
              <a:t>This release </a:t>
            </a:r>
            <a:r>
              <a:rPr lang="en-US" sz="2400" b="1" dirty="0" smtClean="0"/>
              <a:t>also has new LC </a:t>
            </a:r>
            <a:r>
              <a:rPr lang="en-US" sz="2400" b="1" dirty="0"/>
              <a:t>&amp; CE </a:t>
            </a:r>
            <a:r>
              <a:rPr lang="en-US" sz="2400" b="1" dirty="0" smtClean="0"/>
              <a:t>Drivers configuring </a:t>
            </a:r>
            <a:r>
              <a:rPr lang="en-US" sz="2400" b="1" dirty="0"/>
              <a:t>Agilent 1260 Prep LC </a:t>
            </a:r>
            <a:r>
              <a:rPr lang="en-US" sz="2400" b="1" dirty="0" smtClean="0"/>
              <a:t>Systems</a:t>
            </a:r>
          </a:p>
          <a:p>
            <a:pPr marL="342900" lvl="4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G1361A </a:t>
            </a:r>
            <a:r>
              <a:rPr lang="en-US" dirty="0"/>
              <a:t>- 1260 Isocratic Prep </a:t>
            </a:r>
            <a:r>
              <a:rPr lang="en-US" dirty="0" smtClean="0"/>
              <a:t>Pump</a:t>
            </a:r>
            <a:r>
              <a:rPr lang="de-DE" sz="1800" dirty="0"/>
              <a:t>	</a:t>
            </a:r>
          </a:p>
          <a:p>
            <a:pPr lvl="4" hangingPunct="0">
              <a:spcAft>
                <a:spcPts val="600"/>
              </a:spcAft>
            </a:pPr>
            <a:r>
              <a:rPr lang="en-US" dirty="0"/>
              <a:t>Prep Pump Cluster of up to 4x G1361A 1260 Isocratic Prep Pumps</a:t>
            </a:r>
            <a:endParaRPr lang="de-DE" dirty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G1364A </a:t>
            </a:r>
            <a:r>
              <a:rPr lang="de-DE" sz="1800" dirty="0"/>
              <a:t>Fraction Collector </a:t>
            </a:r>
          </a:p>
          <a:p>
            <a:pPr marL="914400" lvl="1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en-US" dirty="0"/>
              <a:t>Fraction Collector Cluster of up to 3x G1364A/B/C or G5664A Fraction </a:t>
            </a:r>
            <a:endParaRPr lang="en-US" dirty="0" smtClean="0"/>
          </a:p>
          <a:p>
            <a:pPr marL="914400" lvl="1" indent="-285750">
              <a:spcAft>
                <a:spcPts val="600"/>
              </a:spcAft>
              <a:buFont typeface="Symbol" pitchFamily="18" charset="2"/>
              <a:buChar char="-"/>
            </a:pPr>
            <a:r>
              <a:rPr lang="en-US" dirty="0"/>
              <a:t>Collectors AND additionally 1x G1364A/B/C or G5664A as Recovery Fraction </a:t>
            </a:r>
            <a:r>
              <a:rPr lang="en-US" dirty="0" smtClean="0"/>
              <a:t>Collector</a:t>
            </a:r>
          </a:p>
          <a:p>
            <a:pPr lvl="1" hangingPunct="0">
              <a:spcAft>
                <a:spcPts val="600"/>
              </a:spcAft>
            </a:pPr>
            <a:r>
              <a:rPr lang="en-US" dirty="0"/>
              <a:t>G2258A - 1260 Dual Loop Autosampler</a:t>
            </a:r>
            <a:endParaRPr lang="de-DE" dirty="0"/>
          </a:p>
          <a:p>
            <a:pPr lvl="1" hangingPunct="0">
              <a:spcAft>
                <a:spcPts val="600"/>
              </a:spcAft>
            </a:pPr>
            <a:r>
              <a:rPr lang="en-US" dirty="0"/>
              <a:t>G2260A - 1260 Preparative Autosampler</a:t>
            </a:r>
            <a:endParaRPr lang="de-DE" dirty="0"/>
          </a:p>
          <a:p>
            <a:pPr marL="458788" lvl="1" indent="0">
              <a:spcAft>
                <a:spcPts val="600"/>
              </a:spcAft>
              <a:buNone/>
            </a:pPr>
            <a:endParaRPr lang="de-DE" dirty="0"/>
          </a:p>
          <a:p>
            <a:pPr>
              <a:spcAft>
                <a:spcPts val="600"/>
              </a:spcAft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496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400"/>
              </a:spcAft>
            </a:pPr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1" y="496957"/>
            <a:ext cx="8246020" cy="545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400"/>
              </a:spcAft>
            </a:pPr>
            <a:r>
              <a:rPr lang="de-DE" dirty="0" smtClean="0"/>
              <a:t>Integrated IntellIgence</a:t>
            </a:r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0393" y="2830513"/>
            <a:ext cx="77724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GC Customer Experience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tx1"/>
                </a:solidFill>
              </a:rPr>
              <a:t>Integrated Intelligence: A Smarter GC System</a:t>
            </a:r>
            <a:endParaRPr 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469238"/>
              </p:ext>
            </p:extLst>
          </p:nvPr>
        </p:nvGraphicFramePr>
        <p:xfrm>
          <a:off x="228600" y="1371601"/>
          <a:ext cx="8610600" cy="33476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257800"/>
                <a:gridCol w="3352800"/>
              </a:tblGrid>
              <a:tr h="529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Integrated Intelligence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Customer Benefit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29548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 GC calculators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methods more easily</a:t>
                      </a:r>
                      <a:endParaRPr lang="en-US" dirty="0"/>
                    </a:p>
                  </a:txBody>
                  <a:tcPr anchor="ctr"/>
                </a:tc>
              </a:tr>
              <a:tr h="529548">
                <a:tc>
                  <a:txBody>
                    <a:bodyPr/>
                    <a:lstStyle/>
                    <a:p>
                      <a:r>
                        <a:rPr lang="en-US" dirty="0" smtClean="0"/>
                        <a:t>Barcode Scanning with Auto-Input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Easier configuration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529548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 early-maintenance</a:t>
                      </a:r>
                      <a:r>
                        <a:rPr lang="en-US" baseline="0" dirty="0" smtClean="0"/>
                        <a:t>-feedback 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 assets more efficiently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589336">
                <a:tc>
                  <a:txBody>
                    <a:bodyPr/>
                    <a:lstStyle/>
                    <a:p>
                      <a:r>
                        <a:rPr lang="en-US" dirty="0" smtClean="0"/>
                        <a:t>3D Interactive Consumable and Parts Finder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parts faster &amp; order more</a:t>
                      </a:r>
                      <a:r>
                        <a:rPr lang="en-US" baseline="0" dirty="0" smtClean="0"/>
                        <a:t> easily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58933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Sleep-wake functionality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cost of ownership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penLAB CDS Logo">
  <a:themeElements>
    <a:clrScheme name="Agilent_template 1">
      <a:dk1>
        <a:srgbClr val="000000"/>
      </a:dk1>
      <a:lt1>
        <a:srgbClr val="FFFFFF"/>
      </a:lt1>
      <a:dk2>
        <a:srgbClr val="0099CC"/>
      </a:dk2>
      <a:lt2>
        <a:srgbClr val="999999"/>
      </a:lt2>
      <a:accent1>
        <a:srgbClr val="0099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E78A00"/>
      </a:accent6>
      <a:hlink>
        <a:srgbClr val="99CC33"/>
      </a:hlink>
      <a:folHlink>
        <a:srgbClr val="990066"/>
      </a:folHlink>
    </a:clrScheme>
    <a:fontScheme name="Agile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gilent_template 1">
        <a:dk1>
          <a:srgbClr val="000000"/>
        </a:dk1>
        <a:lt1>
          <a:srgbClr val="FFFFFF"/>
        </a:lt1>
        <a:dk2>
          <a:srgbClr val="0099CC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2">
        <a:dk1>
          <a:srgbClr val="999999"/>
        </a:dk1>
        <a:lt1>
          <a:srgbClr val="FFFFFF"/>
        </a:lt1>
        <a:dk2>
          <a:srgbClr val="000000"/>
        </a:dk2>
        <a:lt2>
          <a:srgbClr val="0099CC"/>
        </a:lt2>
        <a:accent1>
          <a:srgbClr val="0099CC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3">
        <a:dk1>
          <a:srgbClr val="999999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4">
        <a:dk1>
          <a:srgbClr val="999999"/>
        </a:dk1>
        <a:lt1>
          <a:srgbClr val="FFFFFF"/>
        </a:lt1>
        <a:dk2>
          <a:srgbClr val="FF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FF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5">
        <a:dk1>
          <a:srgbClr val="999999"/>
        </a:dk1>
        <a:lt1>
          <a:srgbClr val="FFFFFF"/>
        </a:lt1>
        <a:dk2>
          <a:srgbClr val="66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6">
        <a:dk1>
          <a:srgbClr val="999999"/>
        </a:dk1>
        <a:lt1>
          <a:srgbClr val="FFFFFF"/>
        </a:lt1>
        <a:dk2>
          <a:srgbClr val="66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7">
        <a:dk1>
          <a:srgbClr val="000000"/>
        </a:dk1>
        <a:lt1>
          <a:srgbClr val="FFCC00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E2AA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8">
        <a:dk1>
          <a:srgbClr val="999999"/>
        </a:dk1>
        <a:lt1>
          <a:srgbClr val="FFFFFF"/>
        </a:lt1>
        <a:dk2>
          <a:srgbClr val="99CC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E2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9">
        <a:dk1>
          <a:srgbClr val="999999"/>
        </a:dk1>
        <a:lt1>
          <a:srgbClr val="FFFFFF"/>
        </a:lt1>
        <a:dk2>
          <a:srgbClr val="9900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0">
        <a:dk1>
          <a:srgbClr val="999999"/>
        </a:dk1>
        <a:lt1>
          <a:srgbClr val="FFFFFF"/>
        </a:lt1>
        <a:dk2>
          <a:srgbClr val="9966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B8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1">
        <a:dk1>
          <a:srgbClr val="999999"/>
        </a:dk1>
        <a:lt1>
          <a:srgbClr val="FFFFFF"/>
        </a:lt1>
        <a:dk2>
          <a:srgbClr val="99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2">
        <a:dk1>
          <a:srgbClr val="999999"/>
        </a:dk1>
        <a:lt1>
          <a:srgbClr val="FFFFFF"/>
        </a:lt1>
        <a:dk2>
          <a:srgbClr val="6633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3">
        <a:dk1>
          <a:srgbClr val="000000"/>
        </a:dk1>
        <a:lt1>
          <a:srgbClr val="66CCFF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B8E2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14">
        <a:dk1>
          <a:srgbClr val="999999"/>
        </a:dk1>
        <a:lt1>
          <a:srgbClr val="FFFFFF"/>
        </a:lt1>
        <a:dk2>
          <a:srgbClr val="CC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E2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5">
        <a:dk1>
          <a:srgbClr val="999999"/>
        </a:dk1>
        <a:lt1>
          <a:srgbClr val="FFFFFF"/>
        </a:lt1>
        <a:dk2>
          <a:srgbClr val="9900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6">
        <a:dk1>
          <a:srgbClr val="999999"/>
        </a:dk1>
        <a:lt1>
          <a:srgbClr val="FFFFFF"/>
        </a:lt1>
        <a:dk2>
          <a:srgbClr val="999999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enLAB CDS Logo">
  <a:themeElements>
    <a:clrScheme name="Agilent_template 1">
      <a:dk1>
        <a:srgbClr val="000000"/>
      </a:dk1>
      <a:lt1>
        <a:srgbClr val="FFFFFF"/>
      </a:lt1>
      <a:dk2>
        <a:srgbClr val="0099CC"/>
      </a:dk2>
      <a:lt2>
        <a:srgbClr val="999999"/>
      </a:lt2>
      <a:accent1>
        <a:srgbClr val="0099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E78A00"/>
      </a:accent6>
      <a:hlink>
        <a:srgbClr val="99CC33"/>
      </a:hlink>
      <a:folHlink>
        <a:srgbClr val="990066"/>
      </a:folHlink>
    </a:clrScheme>
    <a:fontScheme name="Agile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gilent_template 1">
        <a:dk1>
          <a:srgbClr val="000000"/>
        </a:dk1>
        <a:lt1>
          <a:srgbClr val="FFFFFF"/>
        </a:lt1>
        <a:dk2>
          <a:srgbClr val="0099CC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2">
        <a:dk1>
          <a:srgbClr val="999999"/>
        </a:dk1>
        <a:lt1>
          <a:srgbClr val="FFFFFF"/>
        </a:lt1>
        <a:dk2>
          <a:srgbClr val="000000"/>
        </a:dk2>
        <a:lt2>
          <a:srgbClr val="0099CC"/>
        </a:lt2>
        <a:accent1>
          <a:srgbClr val="0099CC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3">
        <a:dk1>
          <a:srgbClr val="999999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4">
        <a:dk1>
          <a:srgbClr val="999999"/>
        </a:dk1>
        <a:lt1>
          <a:srgbClr val="FFFFFF"/>
        </a:lt1>
        <a:dk2>
          <a:srgbClr val="FF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FF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5">
        <a:dk1>
          <a:srgbClr val="999999"/>
        </a:dk1>
        <a:lt1>
          <a:srgbClr val="FFFFFF"/>
        </a:lt1>
        <a:dk2>
          <a:srgbClr val="66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6">
        <a:dk1>
          <a:srgbClr val="999999"/>
        </a:dk1>
        <a:lt1>
          <a:srgbClr val="FFFFFF"/>
        </a:lt1>
        <a:dk2>
          <a:srgbClr val="66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7">
        <a:dk1>
          <a:srgbClr val="000000"/>
        </a:dk1>
        <a:lt1>
          <a:srgbClr val="FFCC00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E2AA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8">
        <a:dk1>
          <a:srgbClr val="999999"/>
        </a:dk1>
        <a:lt1>
          <a:srgbClr val="FFFFFF"/>
        </a:lt1>
        <a:dk2>
          <a:srgbClr val="99CC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E2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9">
        <a:dk1>
          <a:srgbClr val="999999"/>
        </a:dk1>
        <a:lt1>
          <a:srgbClr val="FFFFFF"/>
        </a:lt1>
        <a:dk2>
          <a:srgbClr val="9900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0">
        <a:dk1>
          <a:srgbClr val="999999"/>
        </a:dk1>
        <a:lt1>
          <a:srgbClr val="FFFFFF"/>
        </a:lt1>
        <a:dk2>
          <a:srgbClr val="9966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B8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1">
        <a:dk1>
          <a:srgbClr val="999999"/>
        </a:dk1>
        <a:lt1>
          <a:srgbClr val="FFFFFF"/>
        </a:lt1>
        <a:dk2>
          <a:srgbClr val="99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2">
        <a:dk1>
          <a:srgbClr val="999999"/>
        </a:dk1>
        <a:lt1>
          <a:srgbClr val="FFFFFF"/>
        </a:lt1>
        <a:dk2>
          <a:srgbClr val="6633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3">
        <a:dk1>
          <a:srgbClr val="000000"/>
        </a:dk1>
        <a:lt1>
          <a:srgbClr val="66CCFF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B8E2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14">
        <a:dk1>
          <a:srgbClr val="999999"/>
        </a:dk1>
        <a:lt1>
          <a:srgbClr val="FFFFFF"/>
        </a:lt1>
        <a:dk2>
          <a:srgbClr val="CC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E2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5">
        <a:dk1>
          <a:srgbClr val="999999"/>
        </a:dk1>
        <a:lt1>
          <a:srgbClr val="FFFFFF"/>
        </a:lt1>
        <a:dk2>
          <a:srgbClr val="9900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6">
        <a:dk1>
          <a:srgbClr val="999999"/>
        </a:dk1>
        <a:lt1>
          <a:srgbClr val="FFFFFF"/>
        </a:lt1>
        <a:dk2>
          <a:srgbClr val="999999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 Presentation" ma:contentTypeID="0x0101009F5C14F1CF5847C7BBBADA9A8637DEAB0149002A15A122D616C7439DA2EF8A36719334" ma:contentTypeVersion="49" ma:contentTypeDescription="" ma:contentTypeScope="" ma:versionID="4d6e289581734a37f1bc66c6c2094858">
  <xsd:schema xmlns:xsd="http://www.w3.org/2001/XMLSchema" xmlns:p="http://schemas.microsoft.com/office/2006/metadata/properties" xmlns:ns1="http://schemas.microsoft.com/sharepoint/v3" xmlns:ns2="c3d35d11-92d5-4ca7-94c9-3af18e5b4368" xmlns:ns3="4eac69a7-283c-4f2a-bd8a-545358937856" xmlns:ns4="3a52aef6-3c65-41ed-96e3-cac50d1c25cd" xmlns:ns6="ee42ffa4-88aa-408d-9f63-e2d1068a6810" xmlns:ns7="d60c28fc-3d14-46f3-b174-9a10a2a6c6f4" targetNamespace="http://schemas.microsoft.com/office/2006/metadata/properties" ma:root="true" ma:fieldsID="41e4b845e098b0515e4aaf94b8fe583a" ns1:_="" ns2:_="" ns3:_="" ns4:_="" ns6:_="" ns7:_="">
    <xsd:import namespace="http://schemas.microsoft.com/sharepoint/v3"/>
    <xsd:import namespace="c3d35d11-92d5-4ca7-94c9-3af18e5b4368"/>
    <xsd:import namespace="4eac69a7-283c-4f2a-bd8a-545358937856"/>
    <xsd:import namespace="3a52aef6-3c65-41ed-96e3-cac50d1c25cd"/>
    <xsd:import namespace="ee42ffa4-88aa-408d-9f63-e2d1068a6810"/>
    <xsd:import namespace="d60c28fc-3d14-46f3-b174-9a10a2a6c6f4"/>
    <xsd:element name="properties">
      <xsd:complexType>
        <xsd:sequence>
          <xsd:element name="documentManagement">
            <xsd:complexType>
              <xsd:all>
                <xsd:element ref="ns2:WHID"/>
                <xsd:element ref="ns3:WorkspaceUrl" minOccurs="0"/>
                <xsd:element ref="ns3:LibraryUrl" minOccurs="0"/>
                <xsd:element ref="ns4:Abstract"/>
                <xsd:element ref="ns2:WebPageDescription"/>
                <xsd:element ref="ns3:PubContact"/>
                <xsd:element ref="ns1:Language"/>
                <xsd:element ref="ns2:Country" minOccurs="0"/>
                <xsd:element ref="ns3:ExpirationDate"/>
                <xsd:element ref="ns3:PartNumber" minOccurs="0"/>
                <xsd:element ref="ns2:RelatedPartNumber" minOccurs="0"/>
                <xsd:element ref="ns3:ExtraPartNumber" minOccurs="0"/>
                <xsd:element ref="ns3:LotNumber" minOccurs="0"/>
                <xsd:element ref="ns3:Geography" minOccurs="0"/>
                <xsd:element ref="ns3:ReleaseDate" minOccurs="0"/>
                <xsd:element ref="ns3:NativeApplication" minOccurs="0"/>
                <xsd:element ref="ns3:PageCount" minOccurs="0"/>
                <xsd:element ref="ns3:ProductLine" minOccurs="0"/>
                <xsd:element ref="ns3:LimitedUse" minOccurs="0"/>
                <xsd:element ref="ns3:ProductType" minOccurs="0"/>
                <xsd:element ref="ns3:ProductGroup" minOccurs="0"/>
                <xsd:element ref="ns3:IndustryGroup" minOccurs="0"/>
                <xsd:element ref="ns3:Product" minOccurs="0"/>
                <xsd:element ref="ns3:Industry" minOccurs="0"/>
                <xsd:element ref="ns3:IndustryType" minOccurs="0"/>
                <xsd:element ref="ns6:MidCat" minOccurs="0"/>
                <xsd:element ref="ns6:MainCat" minOccurs="0"/>
                <xsd:element ref="ns7:Analytical_x0020_Technique" minOccurs="0"/>
                <xsd:element ref="ns7:Matrix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10" ma:displayName="Language" ma:default="English" ma:format="Dropdown" ma:internalName="Language" ma:readOnly="false">
      <xsd:simpleType>
        <xsd:restriction base="dms:Choice">
          <xsd:enumeration value="Chinese (Simplified)"/>
          <xsd:enumeration value="Chinese (Traditional)"/>
          <xsd:enumeration value="Danish"/>
          <xsd:enumeration value="Dutch"/>
          <xsd:enumeration value="English"/>
          <xsd:enumeration value="Finnish"/>
          <xsd:enumeration value="French"/>
          <xsd:enumeration value="German"/>
          <xsd:enumeration value="Italian"/>
          <xsd:enumeration value="Japanese"/>
          <xsd:enumeration value="Korean"/>
          <xsd:enumeration value="Portuguese"/>
          <xsd:enumeration value="Russian"/>
          <xsd:enumeration value="Spanish"/>
          <xsd:enumeration value="Swedish"/>
          <xsd:enumeration value="Vietnamese"/>
        </xsd:restriction>
      </xsd:simpleType>
    </xsd:element>
  </xsd:schema>
  <xsd:schema xmlns:xsd="http://www.w3.org/2001/XMLSchema" xmlns:dms="http://schemas.microsoft.com/office/2006/documentManagement/types" targetNamespace="c3d35d11-92d5-4ca7-94c9-3af18e5b4368" elementFormDefault="qualified">
    <xsd:import namespace="http://schemas.microsoft.com/office/2006/documentManagement/types"/>
    <xsd:element name="WHID" ma:index="2" ma:displayName="Warehouse ID" ma:description="" ma:hidden="true" ma:internalName="WHID" ma:readOnly="false">
      <xsd:simpleType>
        <xsd:restriction base="dms:Text"/>
      </xsd:simpleType>
    </xsd:element>
    <xsd:element name="WebPageDescription" ma:index="6" ma:displayName="Web Page Description" ma:description="Description of document limited to 175 characters. Will be used on public site." ma:internalName="WebPageDescription" ma:readOnly="false">
      <xsd:simpleType>
        <xsd:restriction base="dms:Text">
          <xsd:maxLength value="175"/>
        </xsd:restriction>
      </xsd:simpleType>
    </xsd:element>
    <xsd:element name="Country" ma:index="11" nillable="true" ma:displayName="Country" ma:format="Dropdown" ma:internalName="Country" ma:readOnly="false">
      <xsd:simpleType>
        <xsd:restriction base="dms:Choice">
          <xsd:enumeration value="AFGHANISTAN"/>
          <xsd:enumeration value="ALBANIA"/>
          <xsd:enumeration value="ALGERIA"/>
          <xsd:enumeration value="AMERICAN SAMOA"/>
          <xsd:enumeration value="ANDORRA"/>
          <xsd:enumeration value="ANGOLA"/>
          <xsd:enumeration value="ANGUILLA"/>
          <xsd:enumeration value="ANTARCTICA"/>
          <xsd:enumeration value="ANTIGUA AND BARBUDA"/>
          <xsd:enumeration value="ARGENTINA"/>
          <xsd:enumeration value="ARMENIA"/>
          <xsd:enumeration value="ARUBA"/>
          <xsd:enumeration value="AUSTRALIA"/>
          <xsd:enumeration value="AUSTRIA"/>
          <xsd:enumeration value="AZERBAIJAN"/>
          <xsd:enumeration value="BAHAMAS"/>
          <xsd:enumeration value="BAHRAIN"/>
          <xsd:enumeration value="BANGLADESH"/>
          <xsd:enumeration value="BARBADOS"/>
          <xsd:enumeration value="BELARUS"/>
          <xsd:enumeration value="BELGIUM"/>
          <xsd:enumeration value="BELIZE"/>
          <xsd:enumeration value="BENIN"/>
          <xsd:enumeration value="BERMUDA"/>
          <xsd:enumeration value="BHUTAN"/>
          <xsd:enumeration value="BOLIVIA"/>
          <xsd:enumeration value="BOSNIA-HERCEGOVINA"/>
          <xsd:enumeration value="BOTSWANA"/>
          <xsd:enumeration value="BOUVET ISLAND"/>
          <xsd:enumeration value="BRAZIL"/>
          <xsd:enumeration value="BRITISH INDIAN OCEAN TERRITORY"/>
          <xsd:enumeration value="BRUNEI"/>
          <xsd:enumeration value="BULGARIA"/>
          <xsd:enumeration value="BURKINA FASO"/>
          <xsd:enumeration value="BURUNDI"/>
          <xsd:enumeration value="CAMBODIA"/>
          <xsd:enumeration value="CAMEROON"/>
          <xsd:enumeration value="CANADA"/>
          <xsd:enumeration value="CAPE VERDE ISLANDS"/>
          <xsd:enumeration value="CAYMAN ISLANDS"/>
          <xsd:enumeration value="CENTRAL AFRICAN REPUBLIC"/>
          <xsd:enumeration value="CHAD"/>
          <xsd:enumeration value="CHILE"/>
          <xsd:enumeration value="CHINA"/>
          <xsd:enumeration value="CHRISTMAS ISLAND"/>
          <xsd:enumeration value="COCOS (KEELING) ISLANDS"/>
          <xsd:enumeration value="COLOMBIA"/>
          <xsd:enumeration value="COMOROS"/>
          <xsd:enumeration value="CONGO"/>
          <xsd:enumeration value="COOK ISLANDS"/>
          <xsd:enumeration value="COSTA RICA"/>
          <xsd:enumeration value="COTE D`IVOIRE"/>
          <xsd:enumeration value="CROATIA"/>
          <xsd:enumeration value="CYPRUS"/>
          <xsd:enumeration value="CZECH REPUBLIC"/>
          <xsd:enumeration value="DENMARK"/>
          <xsd:enumeration value="DJIBOUTI"/>
          <xsd:enumeration value="DOMINICA"/>
          <xsd:enumeration value="DOMINICAN REPUBLIC"/>
          <xsd:enumeration value="EAST TIMOR"/>
          <xsd:enumeration value="ECUADOR"/>
          <xsd:enumeration value="EGYPT"/>
          <xsd:enumeration value="EL SALVADOR"/>
          <xsd:enumeration value="EQUATORIAL GUINEA"/>
          <xsd:enumeration value="ERITREA"/>
          <xsd:enumeration value="ESTONIA"/>
          <xsd:enumeration value="ETHIOPIA"/>
          <xsd:enumeration value="FALKLAND/MALVINAS"/>
          <xsd:enumeration value="FAROE ISLANDS"/>
          <xsd:enumeration value="FED. STATES OF MICRONESIA"/>
          <xsd:enumeration value="FIJI"/>
          <xsd:enumeration value="FINLAND"/>
          <xsd:enumeration value="FRANCE"/>
          <xsd:enumeration value="FRENCH GUIANA"/>
          <xsd:enumeration value="FRENCH POLYNESIA"/>
          <xsd:enumeration value="FRENCH SOUTHERN TERRITORIES"/>
          <xsd:enumeration value="GABON"/>
          <xsd:enumeration value="GAMBIA"/>
          <xsd:enumeration value="GEORGIA"/>
          <xsd:enumeration value="GERMANY"/>
          <xsd:enumeration value="GHANA"/>
          <xsd:enumeration value="GIBRALTAR"/>
          <xsd:enumeration value="GREECE"/>
          <xsd:enumeration value="GREENLAND"/>
          <xsd:enumeration value="GRENADA"/>
          <xsd:enumeration value="GUADELOUPE"/>
          <xsd:enumeration value="GUAM"/>
          <xsd:enumeration value="GUATEMALA"/>
          <xsd:enumeration value="GUINEA"/>
          <xsd:enumeration value="GUINEA-BISSAU"/>
          <xsd:enumeration value="GUYANA"/>
          <xsd:enumeration value="HAITI"/>
          <xsd:enumeration value="HEARD AND MCDONALD ISLANDS"/>
          <xsd:enumeration value="HONDURAS"/>
          <xsd:enumeration value="HONG KONG"/>
          <xsd:enumeration value="HUNGARY"/>
          <xsd:enumeration value="ICELAND"/>
          <xsd:enumeration value="INDIA"/>
          <xsd:enumeration value="INDONESIA"/>
          <xsd:enumeration value="IRAQ"/>
          <xsd:enumeration value="IRELAND"/>
          <xsd:enumeration value="ISRAEL"/>
          <xsd:enumeration value="ITALY"/>
          <xsd:enumeration value="JAMAICA"/>
          <xsd:enumeration value="JAPAN"/>
          <xsd:enumeration value="JORDAN"/>
          <xsd:enumeration value="KAZAKHSTAN"/>
          <xsd:enumeration value="KENYA"/>
          <xsd:enumeration value="KIRIBATI"/>
          <xsd:enumeration value="KUWAIT"/>
          <xsd:enumeration value="KYRGYZSTAN"/>
          <xsd:enumeration value="LAOS"/>
          <xsd:enumeration value="LATVIA"/>
          <xsd:enumeration value="LEBANON"/>
          <xsd:enumeration value="LESOTHO"/>
          <xsd:enumeration value="LIBERIA"/>
          <xsd:enumeration value="LIECHTENSTEIN"/>
          <xsd:enumeration value="LITHUANIA"/>
          <xsd:enumeration value="LUXEMBOURG"/>
          <xsd:enumeration value="MACAO"/>
          <xsd:enumeration value="MACEDONIA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RSHALL ISLANDS"/>
          <xsd:enumeration value="MARTINIQUE"/>
          <xsd:enumeration value="MAURITANIA"/>
          <xsd:enumeration value="MAURITIUS"/>
          <xsd:enumeration value="MAYOTTE"/>
          <xsd:enumeration value="MEXICO"/>
          <xsd:enumeration value="MOLDOVA"/>
          <xsd:enumeration value="MONACO"/>
          <xsd:enumeration value="MONGOLIA"/>
          <xsd:enumeration value="MONTENEGRO AND SERBIA"/>
          <xsd:enumeration value="MONTSERRAT"/>
          <xsd:enumeration value="MOROCCO"/>
          <xsd:enumeration value="MOZAMBIQUE"/>
          <xsd:enumeration value="MYANMAR"/>
          <xsd:enumeration value="NAMIBIA"/>
          <xsd:enumeration value="NAURU"/>
          <xsd:enumeration value="NEPAL"/>
          <xsd:enumeration value="NETHERLANDS"/>
          <xsd:enumeration value="NETHERLANDS ANTILLES"/>
          <xsd:enumeration value="NEW CALEDONIA"/>
          <xsd:enumeration value="NEW ZEALAND"/>
          <xsd:enumeration value="NICARAGUA"/>
          <xsd:enumeration value="NIGER"/>
          <xsd:enumeration value="NIGERIA"/>
          <xsd:enumeration value="NIUE"/>
          <xsd:enumeration value="NORFOLK ISLAND"/>
          <xsd:enumeration value="NORTHERN MARIANA ISLANDS"/>
          <xsd:enumeration value="NORWAY"/>
          <xsd:enumeration value="OMAN"/>
          <xsd:enumeration value="PAKISTAN"/>
          <xsd:enumeration value="PALAU"/>
          <xsd:enumeration value="PANAMA"/>
          <xsd:enumeration value="PAPUA NEW GUINEA"/>
          <xsd:enumeration value="PARAGUAY"/>
          <xsd:enumeration value="PERU"/>
          <xsd:enumeration value="PHILIPPINES"/>
          <xsd:enumeration value="PITCAIRN ISLANDS"/>
          <xsd:enumeration value="POLAND"/>
          <xsd:enumeration value="PORTUGAL"/>
          <xsd:enumeration value="PUERTO RICO"/>
          <xsd:enumeration value="QATAR"/>
          <xsd:enumeration value="REUNION"/>
          <xsd:enumeration value="ROMANIA"/>
          <xsd:enumeration value="RUSSIA"/>
          <xsd:enumeration value="RWANDA"/>
          <xsd:enumeration value="SAN MARINO"/>
          <xsd:enumeration value="SAO TOME AND PRINCIPE"/>
          <xsd:enumeration value="SAUDI ARABIA"/>
          <xsd:enumeration value="SENEGAL"/>
          <xsd:enumeration value="SERBIA"/>
          <xsd:enumeration value="SEYCHELLES"/>
          <xsd:enumeration value="SIERRA LEONE"/>
          <xsd:enumeration value="SINGAPORE"/>
          <xsd:enumeration value="SLOVAK REPUBLIC"/>
          <xsd:enumeration value="SLOVENIA"/>
          <xsd:enumeration value="SOLOMON ISLANDS"/>
          <xsd:enumeration value="SOMALIA"/>
          <xsd:enumeration value="SOUTH AFRICA"/>
          <xsd:enumeration value="SOUTH KOREA"/>
          <xsd:enumeration value="SPAIN"/>
          <xsd:enumeration value="SRI LANKA"/>
          <xsd:enumeration value="ST. HELENA"/>
          <xsd:enumeration value="ST. KITTS AND NEVIS"/>
          <xsd:enumeration value="ST. LUCIA"/>
          <xsd:enumeration value="ST. PIERRE AND MIQUELON"/>
          <xsd:enumeration value="ST. VINCENT AND THE GRENADINES"/>
          <xsd:enumeration value="SURINAME"/>
          <xsd:enumeration value="SVALBARD AND JAN MAYEN ISLANDS"/>
          <xsd:enumeration value="SWAZILAND"/>
          <xsd:enumeration value="SWEDEN"/>
          <xsd:enumeration value="SWITZERLAND"/>
          <xsd:enumeration value="TAIWAN"/>
          <xsd:enumeration value="TAJIKISTAN"/>
          <xsd:enumeration value="TANZANIA"/>
          <xsd:enumeration value="THAILAND"/>
          <xsd:enumeration value="TOGO"/>
          <xsd:enumeration value="TOKELAU"/>
          <xsd:enumeration value="TONGA"/>
          <xsd:enumeration value="TRINIDAD AND TOBAGO"/>
          <xsd:enumeration value="TUNISIA"/>
          <xsd:enumeration value="TURKEY"/>
          <xsd:enumeration value="TURKMENISTAN"/>
          <xsd:enumeration value="TURKS AND CAICOS ISLANDS"/>
          <xsd:enumeration value="TUVALU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S MINOR OUTLYING ISLANDS"/>
          <xsd:enumeration value="UZBEKISTAN"/>
          <xsd:enumeration value="VANUATU"/>
          <xsd:enumeration value="VATICAN CITY STATE"/>
          <xsd:enumeration value="VENEZUELA"/>
          <xsd:enumeration value="VIETNAM"/>
          <xsd:enumeration value="VIRGIN ISLANDS (BRITISH)"/>
          <xsd:enumeration value="VIRGIN ISLANDS (U.S.)"/>
          <xsd:enumeration value="WALLIS AND FUTUNA ISLANDS"/>
          <xsd:enumeration value="WESTERN SAHARA"/>
          <xsd:enumeration value="WESTERN SAMOA"/>
          <xsd:enumeration value="YEMEN"/>
          <xsd:enumeration value="YUGOSLAVIA"/>
          <xsd:enumeration value="ZAIRE"/>
          <xsd:enumeration value="ZAMBIA"/>
          <xsd:enumeration value="ZIMBABWE"/>
        </xsd:restriction>
      </xsd:simpleType>
    </xsd:element>
    <xsd:element name="RelatedPartNumber" ma:index="14" nillable="true" ma:displayName="Agilent Part Number" ma:description="Internal Agilent SAP part number that is the primary focus of this publication (g12345). Do not include model numbers (7890), these should be selected from the product listing below. " ma:internalName="RelatedPartNumber" ma:readOnly="false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4eac69a7-283c-4f2a-bd8a-545358937856" elementFormDefault="qualified">
    <xsd:import namespace="http://schemas.microsoft.com/office/2006/documentManagement/types"/>
    <xsd:element name="WorkspaceUrl" ma:index="3" nillable="true" ma:displayName="Workspace URL" ma:hidden="true" ma:internalName="Workspac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braryUrl" ma:index="4" nillable="true" ma:displayName="Library URL" ma:hidden="true" ma:internalName="Library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Contact" ma:index="8" ma:displayName="Publication Contact" ma:description="Agilent individual who manages the review of this content." ma:list="UserInfo" ma:internalName="Pub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Date" ma:index="12" ma:displayName="Expiration Date" ma:description="Date this item will be reviewed." ma:format="DateOnly" ma:internalName="ExpirationDate" ma:readOnly="false">
      <xsd:simpleType>
        <xsd:restriction base="dms:DateTime"/>
      </xsd:simpleType>
    </xsd:element>
    <xsd:element name="PartNumber" ma:index="13" nillable="true" ma:displayName="Publication Part Number" ma:description="Enter the LitStation generated number used for ordering hardcopies of this item." ma:internalName="PartNumber">
      <xsd:simpleType>
        <xsd:restriction base="dms:Text">
          <xsd:maxLength value="255"/>
        </xsd:restriction>
      </xsd:simpleType>
    </xsd:element>
    <xsd:element name="ExtraPartNumber" ma:index="15" nillable="true" ma:displayName="Extra Part Number" ma:description="Internal Agilent part number (e.g. CAG-03-139-00024076). Do not include Agilent Part (SAP) or model (7890) numbers." ma:internalName="ExtraPartNumber" ma:readOnly="false">
      <xsd:simpleType>
        <xsd:restriction base="dms:Text">
          <xsd:maxLength value="255"/>
        </xsd:restriction>
      </xsd:simpleType>
    </xsd:element>
    <xsd:element name="LotNumber" ma:index="16" nillable="true" ma:displayName="Lot Number" ma:internalName="LotNumber">
      <xsd:simpleType>
        <xsd:restriction base="dms:Text"/>
      </xsd:simpleType>
    </xsd:element>
    <xsd:element name="Geography" ma:index="17" nillable="true" ma:displayName="Geography" ma:internalName="Geography">
      <xsd:simpleType>
        <xsd:restriction base="dms:Choice">
          <xsd:enumeration value="Americas/Asia Pacific;Non European"/>
          <xsd:enumeration value="Americas: US, Canada, Latin America"/>
          <xsd:enumeration value="Argentina"/>
          <xsd:enumeration value="Asian Countries"/>
          <xsd:enumeration value="Asian Pacific"/>
          <xsd:enumeration value="Australia"/>
          <xsd:enumeration value="Austria"/>
          <xsd:enumeration value="Belgium"/>
          <xsd:enumeration value="Brazil"/>
          <xsd:enumeration value="Canada"/>
          <xsd:enumeration value="Croatia"/>
          <xsd:enumeration value="Czechoslovakia"/>
          <xsd:enumeration value="Denmark"/>
          <xsd:enumeration value="Europe"/>
          <xsd:enumeration value="Finland"/>
          <xsd:enumeration value="France"/>
          <xsd:enumeration value="Germany"/>
          <xsd:enumeration value="Greece"/>
          <xsd:enumeration value="Hong Kong"/>
          <xsd:enumeration value="Hungary"/>
          <xsd:enumeration value="India"/>
          <xsd:enumeration value="Intercon"/>
          <xsd:enumeration value="Ireland"/>
          <xsd:enumeration value="Italy"/>
          <xsd:enumeration value="Japan"/>
          <xsd:enumeration value="Latin America"/>
          <xsd:enumeration value="Malaysia"/>
          <xsd:enumeration value="Mexico"/>
          <xsd:enumeration value="Netherlands"/>
          <xsd:enumeration value="New Zealand"/>
          <xsd:enumeration value="Non-U.S. (Universal foreign)"/>
          <xsd:enumeration value="Norway"/>
          <xsd:enumeration value="People's Republic of China"/>
          <xsd:enumeration value="Poland"/>
          <xsd:enumeration value="Republic of China (Taiwan)"/>
          <xsd:enumeration value="Republic of Korea"/>
          <xsd:enumeration value="Russia"/>
          <xsd:enumeration value="Singapore"/>
          <xsd:enumeration value="Slovenia"/>
          <xsd:enumeration value="Socialist Countries"/>
          <xsd:enumeration value="South Africa"/>
          <xsd:enumeration value="Spain"/>
          <xsd:enumeration value="Sweden"/>
          <xsd:enumeration value="Switzerland"/>
          <xsd:enumeration value="Turkey"/>
          <xsd:enumeration value="United Kingdom"/>
          <xsd:enumeration value="United States"/>
          <xsd:enumeration value="United States/Canada"/>
          <xsd:enumeration value="Universal"/>
        </xsd:restriction>
      </xsd:simpleType>
    </xsd:element>
    <xsd:element name="ReleaseDate" ma:index="18" nillable="true" ma:displayName="Release Date" ma:format="DateTime" ma:internalName="ReleaseDate">
      <xsd:simpleType>
        <xsd:restriction base="dms:DateTime"/>
      </xsd:simpleType>
    </xsd:element>
    <xsd:element name="NativeApplication" ma:index="19" nillable="true" ma:displayName="Native Application" ma:format="Dropdown" ma:internalName="NativeApplication">
      <xsd:simpleType>
        <xsd:restriction base="dms:Choice">
          <xsd:enumeration value="AmiPro"/>
          <xsd:enumeration value="CorelDraw"/>
          <xsd:enumeration value="Designer"/>
          <xsd:enumeration value="Excel"/>
          <xsd:enumeration value="FrameMaker"/>
          <xsd:enumeration value="Freehand"/>
          <xsd:enumeration value="Illustrator"/>
          <xsd:enumeration value="InDesign"/>
          <xsd:enumeration value="Interleaf"/>
          <xsd:enumeration value="Lectora"/>
          <xsd:enumeration value="Lotus123"/>
          <xsd:enumeration value="Microsoft Word"/>
          <xsd:enumeration value="MS Office"/>
          <xsd:enumeration value="MS Windows Media Player"/>
          <xsd:enumeration value="Not applicable"/>
          <xsd:enumeration value="PageMaker"/>
          <xsd:enumeration value="PCL"/>
          <xsd:enumeration value="PDF"/>
          <xsd:enumeration value="Photoshop"/>
          <xsd:enumeration value="Picture Publisher"/>
          <xsd:enumeration value="PowerPoint"/>
          <xsd:enumeration value="Quark"/>
          <xsd:enumeration value="Schema"/>
        </xsd:restriction>
      </xsd:simpleType>
    </xsd:element>
    <xsd:element name="PageCount" ma:index="20" nillable="true" ma:displayName="Page Count" ma:decimals="0" ma:internalName="PageCount">
      <xsd:simpleType>
        <xsd:restriction base="dms:Number">
          <xsd:minInclusive value="0"/>
        </xsd:restriction>
      </xsd:simpleType>
    </xsd:element>
    <xsd:element name="ProductLine" ma:index="21" nillable="true" ma:displayName="Product Line" ma:internalName="ProductLi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tical Local Products"/>
                    <xsd:enumeration value="Analytical Parts"/>
                    <xsd:enumeration value="Analytical Supplies"/>
                    <xsd:enumeration value="Bioscience"/>
                    <xsd:enumeration value="CAG Miscellaneous Program Activities"/>
                    <xsd:enumeration value="Data Systems"/>
                    <xsd:enumeration value="Gas Phase Plus"/>
                    <xsd:enumeration value="GC Columns"/>
                    <xsd:enumeration value="ICP-MS"/>
                    <xsd:enumeration value="IIM Professional Services Organization"/>
                    <xsd:enumeration value="Informatics"/>
                    <xsd:enumeration value="J&amp;W Products"/>
                    <xsd:enumeration value="Lab-on-a-Chip Products"/>
                    <xsd:enumeration value="LC Columns"/>
                    <xsd:enumeration value="Liquid Phase Analysis"/>
                    <xsd:enumeration value="Mass Spectrometry/Sequencers"/>
                    <xsd:enumeration value="Proprietary Instrument Supplies"/>
                    <xsd:enumeration value="Support Services"/>
                    <xsd:enumeration value="Versatest"/>
                    <xsd:enumeration value="Zorbax Columns"/>
                  </xsd:restriction>
                </xsd:simpleType>
              </xsd:element>
            </xsd:sequence>
          </xsd:extension>
        </xsd:complexContent>
      </xsd:complexType>
    </xsd:element>
    <xsd:element name="LimitedUse" ma:index="22" nillable="true" ma:displayName="Limited Use" ma:internalName="LimitedUse">
      <xsd:simpleType>
        <xsd:restriction base="dms:Boolean"/>
      </xsd:simpleType>
    </xsd:element>
    <xsd:element name="ProductType" ma:index="23" nillable="true" ma:displayName="Product Type" ma:description="Select only the Product Type that is the primary focus of this publication." ma:hidden="true" ma:internalName="Produc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6850 Consumables"/>
                    <xsd:enumeration value="6890N Consumables"/>
                    <xsd:enumeration value="Accessories"/>
                    <xsd:enumeration value="AccuBond II SPE Cartridges"/>
                    <xsd:enumeration value="Accubond SPE Cartridges"/>
                    <xsd:enumeration value="Active Gauges"/>
                    <xsd:enumeration value="Analytical Injection Systems"/>
                    <xsd:enumeration value="Analytical LC Detectors"/>
                    <xsd:enumeration value="Analytical LC Fraction Collectors"/>
                    <xsd:enumeration value="Analytical LC Systems"/>
                    <xsd:enumeration value="Analytical Pumps &amp; Vacuum Degassers"/>
                    <xsd:enumeration value="Analytical Thermal Column Compartment"/>
                    <xsd:enumeration value="Analytical Valve Solution"/>
                    <xsd:enumeration value="Analytical Workstation"/>
                    <xsd:enumeration value="Analyzer"/>
                    <xsd:enumeration value="Apparatus"/>
                    <xsd:enumeration value="Application Kits"/>
                    <xsd:enumeration value="APPNS"/>
                    <xsd:enumeration value="Asahipak Columns"/>
                    <xsd:enumeration value="Atomic Absorption Accessories"/>
                    <xsd:enumeration value="Atomic Absorption Spectroscopy"/>
                    <xsd:enumeration value="Atomic Absorption Systems"/>
                    <xsd:enumeration value="Barcode"/>
                    <xsd:enumeration value="Bioanalyzer"/>
                    <xsd:enumeration value="Bioanalyzer Cell Solution"/>
                    <xsd:enumeration value="Bioanalyzer Compliance"/>
                    <xsd:enumeration value="Bioanalyzer DNA Solution"/>
                    <xsd:enumeration value="Bioanalyzer Protein Solution"/>
                    <xsd:enumeration value="Bioanalyzer RNA Solution"/>
                    <xsd:enumeration value="Bioanalyzer System"/>
                    <xsd:enumeration value="Bioanalyzer Workstation"/>
                    <xsd:enumeration value="Bond Elut SPE"/>
                    <xsd:enumeration value="Bulk SPE Sorbents"/>
                    <xsd:enumeration value="Capillary"/>
                    <xsd:enumeration value="Capillary Electrophoresis &amp; CE/MS"/>
                    <xsd:enumeration value="Capillary LC"/>
                    <xsd:enumeration value="Cartridge Reservoirs and Filtration Cartridges"/>
                    <xsd:enumeration value="CCD Detectors"/>
                    <xsd:enumeration value="cDNA Kit"/>
                    <xsd:enumeration value="CE Compliance"/>
                    <xsd:enumeration value="CE Standards &amp; Reagents"/>
                    <xsd:enumeration value="CGH Kit"/>
                    <xsd:enumeration value="Chemical Standards"/>
                    <xsd:enumeration value="Chip-on-Chip"/>
                    <xsd:enumeration value="Chiral Columns"/>
                    <xsd:enumeration value="Chromatographic Data System"/>
                    <xsd:enumeration value="Columns"/>
                    <xsd:enumeration value="Compliance"/>
                    <xsd:enumeration value="Components &amp; Hardware"/>
                    <xsd:enumeration value="Computer/Peripherals"/>
                    <xsd:enumeration value="Consulting"/>
                    <xsd:enumeration value="Content Management"/>
                    <xsd:enumeration value="CpG Microarray"/>
                    <xsd:enumeration value="CTC Sample Injectors"/>
                    <xsd:enumeration value="Custom"/>
                    <xsd:enumeration value="Data Analysis Software"/>
                    <xsd:enumeration value="Diatomaceous Earth Sorbents"/>
                    <xsd:enumeration value="Diffusion Pumps"/>
                    <xsd:enumeration value="Disk SPE"/>
                    <xsd:enumeration value="Dissolution"/>
                    <xsd:enumeration value="Dissolution Systems"/>
                    <xsd:enumeration value="DNA"/>
                    <xsd:enumeration value="DNA Methylation"/>
                    <xsd:enumeration value="Drugs of Abuse Testing"/>
                    <xsd:enumeration value="Dry Scroll Pumps"/>
                    <xsd:enumeration value="Dual Mode Gene Expression"/>
                    <xsd:enumeration value="Electronic Lab Notebook"/>
                    <xsd:enumeration value="Electrophoresis"/>
                    <xsd:enumeration value="Enterprise Edition SW"/>
                    <xsd:enumeration value="Evidex II Drugs of Abuse Cartridges"/>
                    <xsd:enumeration value="EVIDEX SPE Cartridges"/>
                    <xsd:enumeration value="Flash Chromatography"/>
                    <xsd:enumeration value="Flash Chromatography Systems"/>
                    <xsd:enumeration value="Fluorescence Accessories"/>
                    <xsd:enumeration value="Fluorescence Spectroscopy"/>
                    <xsd:enumeration value="Fluorescence Systems"/>
                    <xsd:enumeration value="FTIR Accessories"/>
                    <xsd:enumeration value="FT-IR Accessories"/>
                    <xsd:enumeration value="FT-IR Systems"/>
                    <xsd:enumeration value="FTMS"/>
                    <xsd:enumeration value="Gas Analyzer Standards and Accessories"/>
                    <xsd:enumeration value="Gas Chromatography &amp; GC/MS"/>
                    <xsd:enumeration value="Gas Management"/>
                    <xsd:enumeration value="Gauge Controllers"/>
                    <xsd:enumeration value="GC and GC/MS Standards"/>
                    <xsd:enumeration value="GC Compliance"/>
                    <xsd:enumeration value="GC Systems"/>
                    <xsd:enumeration value="GC Techniques"/>
                    <xsd:enumeration value="GC/MS Compliance"/>
                    <xsd:enumeration value="GC/MS Systems"/>
                    <xsd:enumeration value="Gel Permeation/Size-Exclusion"/>
                    <xsd:enumeration value="Gel Permeation/Size-Exclusion Systems"/>
                    <xsd:enumeration value="General Supplies"/>
                    <xsd:enumeration value="General Support"/>
                    <xsd:enumeration value="Goniometer"/>
                    <xsd:enumeration value="HPLC Columns for Biotechnology"/>
                    <xsd:enumeration value="HPLC Columns for DNA Separations"/>
                    <xsd:enumeration value="HPLC Normal Phase"/>
                    <xsd:enumeration value="HPLC Reversed-Phase"/>
                    <xsd:enumeration value="Hypersil columns for HPLC"/>
                    <xsd:enumeration value="ICP-MS"/>
                    <xsd:enumeration value="ICP-MS Accessories"/>
                    <xsd:enumeration value="ICP-MS Standards"/>
                    <xsd:enumeration value="ICP-MS Systems"/>
                    <xsd:enumeration value="ICP-OES"/>
                    <xsd:enumeration value="ICP-OES Accessories"/>
                    <xsd:enumeration value="ICP-OES Systems"/>
                    <xsd:enumeration value="Inlets"/>
                    <xsd:enumeration value="Instrument"/>
                    <xsd:enumeration value="Instrument Control &amp; Data Handling"/>
                    <xsd:enumeration value="Instruments"/>
                    <xsd:enumeration value="Ion Exchange Columns"/>
                    <xsd:enumeration value="Ion Pumps"/>
                    <xsd:enumeration value="Ion Sources"/>
                    <xsd:enumeration value="J&amp;W GC Columns"/>
                    <xsd:enumeration value="Lab Informatics Framework"/>
                    <xsd:enumeration value="Lab Informatics Software"/>
                    <xsd:enumeration value="Laboratory Information Management"/>
                    <xsd:enumeration value="Laboratory Resource Management"/>
                    <xsd:enumeration value="LC and LC/MS Standards &amp; Reagents"/>
                    <xsd:enumeration value="LC Compliance"/>
                    <xsd:enumeration value="LC Instrument Control"/>
                    <xsd:enumeration value="LC/MS Compliance"/>
                    <xsd:enumeration value="LC/MS Systems"/>
                    <xsd:enumeration value="LC/MSD_Compliance"/>
                    <xsd:enumeration value="LiChrosorb Columns"/>
                    <xsd:enumeration value="Lichrospher Columns"/>
                    <xsd:enumeration value="Life Sciences Informatics"/>
                    <xsd:enumeration value="Lifecycle Planning"/>
                    <xsd:enumeration value="Liquid Chromatography &amp; LC/MS"/>
                    <xsd:enumeration value="Liquid Handling"/>
                    <xsd:enumeration value="Magnetic Resonance Data System"/>
                    <xsd:enumeration value="Manifolds and Accessories"/>
                    <xsd:enumeration value="Manual Leak Detector"/>
                    <xsd:enumeration value="Mass Spectrometry"/>
                    <xsd:enumeration value="MassTag"/>
                    <xsd:enumeration value="Microarray"/>
                    <xsd:enumeration value="Microarray Kit"/>
                    <xsd:enumeration value="Microarray Reagents"/>
                    <xsd:enumeration value="MicroGC"/>
                    <xsd:enumeration value="Microimaging"/>
                    <xsd:enumeration value="Microplate Management"/>
                    <xsd:enumeration value="microRNA"/>
                    <xsd:enumeration value="MKI Unity"/>
                    <xsd:enumeration value="MRI Computers &amp; Peripherals"/>
                    <xsd:enumeration value="MRI Consoles"/>
                    <xsd:enumeration value="MRI Gradient Coils"/>
                    <xsd:enumeration value="MRI Monitoring &amp; Gating"/>
                    <xsd:enumeration value="MRI RF Coils"/>
                    <xsd:enumeration value="MRI Sample Positioning"/>
                    <xsd:enumeration value="MRI Specialty Magnets"/>
                    <xsd:enumeration value="MRI Systems"/>
                    <xsd:enumeration value="mRP"/>
                    <xsd:enumeration value="MS_Compliance"/>
                    <xsd:enumeration value="Multiple Affinity Removal (MARs)"/>
                    <xsd:enumeration value="NMR Accessories"/>
                    <xsd:enumeration value="NMR Automation Suite"/>
                    <xsd:enumeration value="NMR Computers &amp; Peripherals"/>
                    <xsd:enumeration value="NMR Consoles"/>
                    <xsd:enumeration value="NMR Magnets"/>
                    <xsd:enumeration value="NMR Probes"/>
                    <xsd:enumeration value="NMR Spectrometers"/>
                    <xsd:enumeration value="Nucleosil Columns"/>
                    <xsd:enumeration value="Offgel"/>
                    <xsd:enumeration value="Oligo aCGH"/>
                    <xsd:enumeration value="Peptide Cleanup Pipette Tips"/>
                    <xsd:enumeration value="Peptide Cleanup Spin Tubes"/>
                    <xsd:enumeration value="Physical Testers"/>
                    <xsd:enumeration value="Pipette Tips"/>
                    <xsd:enumeration value="Portable Leak Detectors"/>
                    <xsd:enumeration value="Prep LC"/>
                    <xsd:enumeration value="Preparative Columns"/>
                    <xsd:enumeration value="Prep-Process Benchtop LC Detectors"/>
                    <xsd:enumeration value="Prep-Process Benchtop LC Fraction Collectors"/>
                    <xsd:enumeration value="Prep-Process Benchtop LC Injectors"/>
                    <xsd:enumeration value="Prep-Process Benchtop LC Systems"/>
                    <xsd:enumeration value="Prep-Process Benchtop LC Valve Solution"/>
                    <xsd:enumeration value="Prep-Process LC Pumps"/>
                    <xsd:enumeration value="PrepStat"/>
                    <xsd:enumeration value="Process LC Systems"/>
                    <xsd:enumeration value="Processing Hardware"/>
                    <xsd:enumeration value="Protein"/>
                    <xsd:enumeration value="Protein Sequencing"/>
                    <xsd:enumeration value="Protein System"/>
                    <xsd:enumeration value="Proteomic Consumables"/>
                    <xsd:enumeration value="Proteomics Accessories"/>
                    <xsd:enumeration value="Purospher Columns"/>
                    <xsd:enumeration value="Robotic Automation"/>
                    <xsd:enumeration value="Rotary Vane Pumps"/>
                    <xsd:enumeration value="RPS Series Roots Pumping Systems"/>
                    <xsd:enumeration value="RRHT"/>
                    <xsd:enumeration value="Sample Device"/>
                    <xsd:enumeration value="Sample Filtration"/>
                    <xsd:enumeration value="Sample Introduction"/>
                    <xsd:enumeration value="Sample Preparation"/>
                    <xsd:enumeration value="Sampling Systems"/>
                    <xsd:enumeration value="SampliQ QuEChERS"/>
                    <xsd:enumeration value="SampliQ SPE"/>
                    <xsd:enumeration value="Search"/>
                    <xsd:enumeration value="Selective Detector"/>
                    <xsd:enumeration value="Small Molecule System"/>
                    <xsd:enumeration value="Software"/>
                    <xsd:enumeration value="Software Compliance"/>
                    <xsd:enumeration value="SPE (Solid Phase Extraction)"/>
                    <xsd:enumeration value="SPE Cartridge Reservoirs and Stopcocks"/>
                    <xsd:enumeration value="SPE Method Development Kits"/>
                    <xsd:enumeration value="Specialized"/>
                    <xsd:enumeration value="Spectrometry Data System"/>
                    <xsd:enumeration value="Spectroscopy Data System"/>
                    <xsd:enumeration value="Spin Concentrators"/>
                    <xsd:enumeration value="Spin Filters"/>
                    <xsd:enumeration value="Spin Tubes"/>
                    <xsd:enumeration value="Superspher Columns"/>
                    <xsd:enumeration value="SureSelect"/>
                    <xsd:enumeration value="Synthesizer"/>
                    <xsd:enumeration value="Syringe Filters"/>
                    <xsd:enumeration value="Syringes"/>
                    <xsd:enumeration value="Systems"/>
                    <xsd:enumeration value="Thermostat Column Compartments"/>
                    <xsd:enumeration value="TMR 8900"/>
                    <xsd:enumeration value="TMRAqua70"/>
                    <xsd:enumeration value="Transducers"/>
                    <xsd:enumeration value="Turbo Pumping Systems"/>
                    <xsd:enumeration value="Turbo Pumps"/>
                    <xsd:enumeration value="UV-VIS Accessories"/>
                    <xsd:enumeration value="UV-VIS Compliance"/>
                    <xsd:enumeration value="UV-Vis Standards &amp; Reagents"/>
                    <xsd:enumeration value="UV-VIS Systems"/>
                    <xsd:enumeration value="UV-VIS-NIR"/>
                    <xsd:enumeration value="Vacuum Manifolds, Parts and Accessories"/>
                    <xsd:enumeration value="Vacuum Supplies"/>
                    <xsd:enumeration value="Vacuum Technologies"/>
                    <xsd:enumeration value="Vials"/>
                    <xsd:enumeration value="VS Series Automatic Leak Detectors"/>
                    <xsd:enumeration value="Workstations"/>
                    <xsd:enumeration value="X-ray Source"/>
                    <xsd:enumeration value="ZORBAX"/>
                  </xsd:restriction>
                </xsd:simpleType>
              </xsd:element>
            </xsd:sequence>
          </xsd:extension>
        </xsd:complexContent>
      </xsd:complexType>
    </xsd:element>
    <xsd:element name="ProductGroup" ma:index="24" nillable="true" ma:displayName="Product Group" ma:description="Select only the Product Group that is the primary focus of this publication." ma:hidden="true" ma:internalName="Product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tomic Spectroscopy"/>
                    <xsd:enumeration value="Automation Solutions"/>
                    <xsd:enumeration value="Bioreagents, Standards &amp; Kits"/>
                    <xsd:enumeration value="Columns &amp; Supplies"/>
                    <xsd:enumeration value="Dissolution"/>
                    <xsd:enumeration value="Electrophoresis"/>
                    <xsd:enumeration value="Gas Chromatography"/>
                    <xsd:enumeration value="GC &amp; GC/MS Columns"/>
                    <xsd:enumeration value="General Chromatography"/>
                    <xsd:enumeration value="Informatics &amp; Software"/>
                    <xsd:enumeration value="Instrument Parts &amp; Supplies"/>
                    <xsd:enumeration value="LC &amp; LC/MS Columns"/>
                    <xsd:enumeration value="Leak Detection"/>
                    <xsd:enumeration value="Liquid Chromatography"/>
                    <xsd:enumeration value="Magnetic Resonance"/>
                    <xsd:enumeration value="Mass Spectrometry"/>
                    <xsd:enumeration value="Microarrays"/>
                    <xsd:enumeration value="Molecular Spectroscopy"/>
                    <xsd:enumeration value="Particle Analysis"/>
                    <xsd:enumeration value="Sample Preparation"/>
                    <xsd:enumeration value="Services"/>
                    <xsd:enumeration value="Support"/>
                    <xsd:enumeration value="Vacuum Technologies"/>
                    <xsd:enumeration value="X-Ray Crystallography"/>
                  </xsd:restriction>
                </xsd:simpleType>
              </xsd:element>
            </xsd:sequence>
          </xsd:extension>
        </xsd:complexContent>
      </xsd:complexType>
    </xsd:element>
    <xsd:element name="IndustryGroup" ma:index="25" nillable="true" ma:displayName="Industry Group" ma:description="Select only the Industry Group that is the primary focus of this content." ma:hidden="true" ma:internalName="Industry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oPharma"/>
                    <xsd:enumeration value="Clinical Research"/>
                    <xsd:enumeration value="Energy &amp; Fuels"/>
                    <xsd:enumeration value="Environmental"/>
                    <xsd:enumeration value="Food Testing &amp; Agriculture"/>
                    <xsd:enumeration value="Forensics &amp; Drug Testing"/>
                    <xsd:enumeration value="Genomics"/>
                    <xsd:enumeration value="Geochemistry, Mining &amp; Metals"/>
                    <xsd:enumeration value="Homeland Security"/>
                    <xsd:enumeration value="Integrated Biology"/>
                    <xsd:enumeration value="Materials Testing &amp; Research"/>
                    <xsd:enumeration value="Metabolomics"/>
                    <xsd:enumeration value="Pharmaceuticals"/>
                    <xsd:enumeration value="Proteomics &amp; Protein Sciences"/>
                    <xsd:enumeration value="Semiconductor Analysis"/>
                    <xsd:enumeration value="Specialty Chemicals"/>
                    <xsd:enumeration value="Vacuum Solutions"/>
                  </xsd:restriction>
                </xsd:simpleType>
              </xsd:element>
            </xsd:sequence>
          </xsd:extension>
        </xsd:complexContent>
      </xsd:complexType>
    </xsd:element>
    <xsd:element name="Product" ma:index="26" nillable="true" ma:displayName="Product" ma:hidden="true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2912A"/>
                    <xsd:enumeration value="G2613A"/>
                    <xsd:enumeration value="G2614A"/>
                    <xsd:enumeration value="G2630A"/>
                    <xsd:enumeration value="G2630B"/>
                    <xsd:enumeration value="G2855B"/>
                    <xsd:enumeration value="G2888A"/>
                    <xsd:enumeration value="G2913A"/>
                    <xsd:enumeration value="G2916A"/>
                  </xsd:restriction>
                </xsd:simpleType>
              </xsd:element>
            </xsd:sequence>
          </xsd:extension>
        </xsd:complexContent>
      </xsd:complexType>
    </xsd:element>
    <xsd:element name="Industry" ma:index="27" nillable="true" ma:displayName="Industry" ma:hidden="true" ma:internalName="Indus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r"/>
                    <xsd:enumeration value="Analysis of Process Chemicals"/>
                    <xsd:enumeration value="Antibacterial Drug Residues"/>
                    <xsd:enumeration value="Bioanalysis"/>
                    <xsd:enumeration value="Biological Warfare Agents (BWA)"/>
                    <xsd:enumeration value="Chemical Warfare Agents (CWA)"/>
                    <xsd:enumeration value="Components Analysis"/>
                    <xsd:enumeration value="Contamination Control"/>
                    <xsd:enumeration value="Environmental Monitoring"/>
                    <xsd:enumeration value="Flavors"/>
                    <xsd:enumeration value="Food"/>
                    <xsd:enumeration value="Fragrances"/>
                    <xsd:enumeration value="Natural Compounds &amp; Additives"/>
                    <xsd:enumeration value="Pesticides &amp; Residues"/>
                    <xsd:enumeration value="Silicon Wafer Analysis for Organic Contaminants"/>
                    <xsd:enumeration value="Soil &amp; Sediment"/>
                    <xsd:enumeration value="Toxic Industrial Chemicals (TIC)"/>
                    <xsd:enumeration value="Ultra-pure Water Analysis"/>
                    <xsd:enumeration value="Water, Soil &amp; Sediment"/>
                  </xsd:restriction>
                </xsd:simpleType>
              </xsd:element>
            </xsd:sequence>
          </xsd:extension>
        </xsd:complexContent>
      </xsd:complexType>
    </xsd:element>
    <xsd:element name="IndustryType" ma:index="28" nillable="true" ma:displayName="Industry Type" ma:hidden="true" ma:internalName="Industry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Chem"/>
                    <xsd:enumeration value="Agriculture"/>
                    <xsd:enumeration value="Consumer Products"/>
                    <xsd:enumeration value="Disease Discovery"/>
                    <xsd:enumeration value="Drug Development"/>
                    <xsd:enumeration value="Drug Discovery"/>
                    <xsd:enumeration value="Drug Manufacturing/QA/QC"/>
                    <xsd:enumeration value="Drug Testing"/>
                    <xsd:enumeration value="Environmental"/>
                    <xsd:enumeration value="Foods &amp; Flavors"/>
                    <xsd:enumeration value="Forensics"/>
                    <xsd:enumeration value="Fuel Cells"/>
                    <xsd:enumeration value="Genomics"/>
                    <xsd:enumeration value="Homeland Security"/>
                    <xsd:enumeration value="Hydrocarbon Processing"/>
                    <xsd:enumeration value="Nucleic Acid Analysis"/>
                    <xsd:enumeration value="Production-QA/QC"/>
                    <xsd:enumeration value="Proteomics"/>
                    <xsd:enumeration value="Semiconductor"/>
                    <xsd:enumeration value="Specialty Chemical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3a52aef6-3c65-41ed-96e3-cac50d1c25cd" elementFormDefault="qualified">
    <xsd:import namespace="http://schemas.microsoft.com/office/2006/documentManagement/types"/>
    <xsd:element name="Abstract" ma:index="5" ma:displayName="Abstract" ma:description="A summary of publication's most important points, presented in paragraph form." ma:internalName="Abstract" ma:readOnly="false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ee42ffa4-88aa-408d-9f63-e2d1068a6810" elementFormDefault="qualified">
    <xsd:import namespace="http://schemas.microsoft.com/office/2006/documentManagement/types"/>
    <xsd:element name="MidCat" ma:index="29" nillable="true" ma:displayName="MidCat" ma:description="Defines the section that this page will appear in the &quot;Narrow Your Result&quot; section of the general site search results." ma:format="Dropdown" ma:internalName="MidCat">
      <xsd:simpleType>
        <xsd:restriction base="dms:Choice">
          <xsd:enumeration value="Chemical Analysis"/>
          <xsd:enumeration value="Classroom Training Courses"/>
          <xsd:enumeration value="Columns &amp; Supplies"/>
          <xsd:enumeration value="Downloads and Utilities"/>
          <xsd:enumeration value="e-Seminars"/>
          <xsd:enumeration value="Events"/>
          <xsd:enumeration value="FAQs"/>
          <xsd:enumeration value="Installation and Maintenance Videos"/>
          <xsd:enumeration value="Illustrated Parts Breakdowns"/>
          <xsd:enumeration value="Informatics and Software"/>
          <xsd:enumeration value="Instruments &amp; Systems"/>
          <xsd:enumeration value="Life Sciences"/>
          <xsd:enumeration value="Reagents, Standards &amp; Kits"/>
          <xsd:enumeration value="Software Familiarization Videos"/>
          <xsd:enumeration value="Parts Information"/>
          <xsd:enumeration value="Pharmaceuticals"/>
          <xsd:enumeration value="Services"/>
          <xsd:enumeration value="Support Services"/>
          <xsd:enumeration value="..."/>
        </xsd:restriction>
      </xsd:simpleType>
    </xsd:element>
    <xsd:element name="MainCat" ma:index="36" nillable="true" ma:displayName="MainCat" ma:format="Dropdown" ma:internalName="MainCat">
      <xsd:simpleType>
        <xsd:restriction base="dms:Choice">
          <xsd:enumeration value="Products &amp; Services"/>
          <xsd:enumeration value="Education &amp; Events"/>
          <xsd:enumeration value="Solutions"/>
          <xsd:enumeration value="News Releases"/>
          <xsd:enumeration value="Technical Support"/>
        </xsd:restriction>
      </xsd:simpleType>
    </xsd:element>
  </xsd:schema>
  <xsd:schema xmlns:xsd="http://www.w3.org/2001/XMLSchema" xmlns:dms="http://schemas.microsoft.com/office/2006/documentManagement/types" targetNamespace="d60c28fc-3d14-46f3-b174-9a10a2a6c6f4" elementFormDefault="qualified">
    <xsd:import namespace="http://schemas.microsoft.com/office/2006/documentManagement/types"/>
    <xsd:element name="Analytical_x0020_Technique" ma:index="37" nillable="true" ma:displayName="Analytical_x0020_Technique" ma:format="Dropdown" ma:internalName="Analytical_x0020_Technique" ma:readOnly="false">
      <xsd:simpleType>
        <xsd:restriction base="dms:Choice">
          <xsd:enumeration value="Atomic Absorption (AA)"/>
          <xsd:enumeration value="Capillary Electrophoresis (CE)"/>
          <xsd:enumeration value="CE/MS"/>
          <xsd:enumeration value="Dissolution"/>
          <xsd:enumeration value="Fluorescence Spectroscopy"/>
          <xsd:enumeration value="FTIR"/>
          <xsd:enumeration value="GC"/>
          <xsd:enumeration value="GC Analyzer"/>
          <xsd:enumeration value="GC QQQ"/>
          <xsd:enumeration value="GC Q-TOF"/>
          <xsd:enumeration value="GC x GC"/>
          <xsd:enumeration value="GC/MSD"/>
          <xsd:enumeration value="GC-RapidMS"/>
          <xsd:enumeration value="GPC/SEC"/>
          <xsd:enumeration value="ICP-MS"/>
          <xsd:enumeration value="ICP-OES"/>
          <xsd:enumeration value="LC"/>
          <xsd:enumeration value="LC QQQ"/>
          <xsd:enumeration value="LC Q-TOF"/>
          <xsd:enumeration value="LC TOF"/>
          <xsd:enumeration value="LC/MS"/>
          <xsd:enumeration value="Micro GC"/>
          <xsd:enumeration value="MP-AES"/>
          <xsd:enumeration value="MS"/>
          <xsd:enumeration value="NMR"/>
          <xsd:enumeration value="PCR / qPCR"/>
          <xsd:enumeration value="Rapid-MS"/>
          <xsd:enumeration value="Thin Layer Chromatography"/>
          <xsd:enumeration value="UHPLC"/>
          <xsd:enumeration value="UV-Vis-NIR Spectroscopy"/>
          <xsd:enumeration value="X-ray Crystallography"/>
        </xsd:restriction>
      </xsd:simpleType>
    </xsd:element>
    <xsd:element name="Matrix" ma:index="38" nillable="true" ma:displayName="Matrix" ma:format="Dropdown" ma:internalName="Matrix" ma:readOnly="false">
      <xsd:simpleType>
        <xsd:restriction base="dms:Choice">
          <xsd:enumeration value="Biodiesel/Biogas"/>
          <xsd:enumeration value="Biofuel(s)"/>
          <xsd:enumeration value="Biological Mass"/>
          <xsd:enumeration value="Biologics"/>
          <xsd:enumeration value="Blood"/>
          <xsd:enumeration value="Bone"/>
          <xsd:enumeration value="Breast Milk"/>
          <xsd:enumeration value="Cell culture"/>
          <xsd:enumeration value="Cereals"/>
          <xsd:enumeration value="Coffee"/>
          <xsd:enumeration value="Composites"/>
          <xsd:enumeration value="Cosmetics"/>
          <xsd:enumeration value="Dairy"/>
          <xsd:enumeration value="Designer Drugs"/>
          <xsd:enumeration value="Drinking Water"/>
          <xsd:enumeration value="Drugs of Abuse"/>
          <xsd:enumeration value="Edible Oils"/>
          <xsd:enumeration value="Ethanol"/>
          <xsd:enumeration value="Feces"/>
          <xsd:enumeration value="Flavors"/>
          <xsd:enumeration value="Food - Other"/>
          <xsd:enumeration value="Fragrances"/>
          <xsd:enumeration value="Fruits"/>
          <xsd:enumeration value="Gas Fuel"/>
          <xsd:enumeration value="Glass"/>
          <xsd:enumeration value="Grains"/>
          <xsd:enumeration value="Human Tissue"/>
          <xsd:enumeration value="Juice"/>
          <xsd:enumeration value="Legumes"/>
          <xsd:enumeration value="Liquid Fuel"/>
          <xsd:enumeration value="Meat"/>
          <xsd:enumeration value="Metals"/>
          <xsd:enumeration value="Minerals"/>
          <xsd:enumeration value="Natural Gas"/>
          <xsd:enumeration value="Nutraceutical(s)"/>
          <xsd:enumeration value="Nuts"/>
          <xsd:enumeration value="Oil"/>
          <xsd:enumeration value="Optical Coatings"/>
          <xsd:enumeration value="Optical Component"/>
          <xsd:enumeration value="Packaging Materials"/>
          <xsd:enumeration value="Paint"/>
          <xsd:enumeration value="Pharmaceuticals"/>
          <xsd:enumeration value="Plants"/>
          <xsd:enumeration value="Plastics"/>
          <xsd:enumeration value="Polymers"/>
          <xsd:enumeration value="Refinery Gas"/>
          <xsd:enumeration value="Rock"/>
          <xsd:enumeration value="Rubbers"/>
          <xsd:enumeration value="Saliva"/>
          <xsd:enumeration value="Seafood"/>
          <xsd:enumeration value="Shale"/>
          <xsd:enumeration value="Soft Drinks"/>
          <xsd:enumeration value="Soils, Sludges &amp; Sediments"/>
          <xsd:enumeration value="Supplement"/>
          <xsd:enumeration value="Surface Water"/>
          <xsd:enumeration value="Tea"/>
          <xsd:enumeration value="Thin Films"/>
          <xsd:enumeration value="Urine"/>
          <xsd:enumeration value="Vegetables"/>
          <xsd:enumeration value="Vitamin"/>
          <xsd:enumeration value="Waste Water"/>
          <xsd:enumeration value="Water"/>
          <xsd:enumeration value="Wood"/>
          <xsd:enumeration value="Yea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axOccurs="1" ma:index="7" ma:displayName="Keywords">
          <xsd:simpleType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bstract xmlns="3a52aef6-3c65-41ed-96e3-cac50d1c25cd">ASTS Houston Slide Presentation</Abstract>
    <Language xmlns="http://schemas.microsoft.com/sharepoint/v3">English</Language>
    <LimitedUse xmlns="4eac69a7-283c-4f2a-bd8a-545358937856">false</LimitedUse>
    <ExtraPartNumber xmlns="4eac69a7-283c-4f2a-bd8a-545358937856" xsi:nil="true"/>
    <RelatedPartNumber xmlns="c3d35d11-92d5-4ca7-94c9-3af18e5b4368" xsi:nil="true"/>
    <Geography xmlns="4eac69a7-283c-4f2a-bd8a-545358937856">Americas: US, Canada, Latin America</Geography>
    <NativeApplication xmlns="4eac69a7-283c-4f2a-bd8a-545358937856">PDF</NativeApplication>
    <PubContact xmlns="4eac69a7-283c-4f2a-bd8a-545358937856">
      <UserInfo>
        <DisplayName>RIFKIND,MILLIE (A-Americas,ex1)</DisplayName>
        <AccountId>1157</AccountId>
        <AccountType/>
      </UserInfo>
    </PubContact>
    <Country xmlns="c3d35d11-92d5-4ca7-94c9-3af18e5b4368">UNITED STATES</Country>
    <WebPageDescription xmlns="c3d35d11-92d5-4ca7-94c9-3af18e5b4368">OpenLab</WebPageDescription>
    <PageCount xmlns="4eac69a7-283c-4f2a-bd8a-545358937856">54</PageCount>
    <IndustryType xmlns="4eac69a7-283c-4f2a-bd8a-545358937856"/>
    <ExpirationDate xmlns="4eac69a7-283c-4f2a-bd8a-545358937856"/>
    <Product xmlns="4eac69a7-283c-4f2a-bd8a-545358937856"/>
    <Industry xmlns="4eac69a7-283c-4f2a-bd8a-545358937856"/>
    <ProductType xmlns="4eac69a7-283c-4f2a-bd8a-545358937856"/>
    <LotNumber xmlns="4eac69a7-283c-4f2a-bd8a-545358937856" xsi:nil="true"/>
    <ProductLine xmlns="4eac69a7-283c-4f2a-bd8a-545358937856"/>
    <ProductGroup xmlns="4eac69a7-283c-4f2a-bd8a-545358937856"/>
    <ReleaseDate xmlns="4eac69a7-283c-4f2a-bd8a-545358937856" xsi:nil="true"/>
    <PartNumber xmlns="4eac69a7-283c-4f2a-bd8a-545358937856" xsi:nil="true"/>
    <IndustryGroup xmlns="4eac69a7-283c-4f2a-bd8a-545358937856"/>
    <LibraryUrl xmlns="4eac69a7-283c-4f2a-bd8a-545358937856">
      <Url>https://extranet.chem.agilent.com/Library/SlidePresentation/Public</Url>
      <Description>https://extranet.chem.agilent.com/Library/SlidePresentation/Public</Description>
    </LibraryUrl>
    <WorkspaceUrl xmlns="4eac69a7-283c-4f2a-bd8a-545358937856">
      <Url>https://extranet.chem.agilent.com/Workspaces/SlidePresentation/Public/086629</Url>
      <Description>https://extranet.chem.agilent.com/Workspaces/SlidePresentation/Public/086629</Description>
    </WorkspaceUrl>
    <WHID xmlns="c3d35d11-92d5-4ca7-94c9-3af18e5b4368">86629</WHID>
    <MainCat xmlns="ee42ffa4-88aa-408d-9f63-e2d1068a6810">Library</MainCat>
    <MidCat xmlns="ee42ffa4-88aa-408d-9f63-e2d1068a6810">Slide Presentation</MidCat>
    <Matrix xmlns="d60c28fc-3d14-46f3-b174-9a10a2a6c6f4" xsi:nil="true"/>
    <Analytical_x0020_Technique xmlns="d60c28fc-3d14-46f3-b174-9a10a2a6c6f4" xsi:nil="true"/>
  </documentManagement>
</p:properties>
</file>

<file path=customXml/item3.xml><?xml version="1.0" encoding="utf-8"?>
<?mso-contentType ?>
<FormTemplates xmlns="http://schemas.microsoft.com/sharepoint/v3/contenttype/forms">
  <Edit>PublicationForm</Edit>
  <New>PublicationForm</New>
</FormTemplates>
</file>

<file path=customXml/item4.xml><?xml version="1.0" encoding="utf-8"?>
<?mso-contentType ?>
<FormTemplates xmlns="http://schemas.microsoft.com/sharepoint/v3/contenttype/forms">
  <Edit>PublicationForm</Edit>
  <New>PublicationForm</New>
</FormTemplates>
</file>

<file path=customXml/itemProps1.xml><?xml version="1.0" encoding="utf-8"?>
<ds:datastoreItem xmlns:ds="http://schemas.openxmlformats.org/officeDocument/2006/customXml" ds:itemID="{2AE56754-E86A-4EC7-92B0-FBF56C29AF14}"/>
</file>

<file path=customXml/itemProps2.xml><?xml version="1.0" encoding="utf-8"?>
<ds:datastoreItem xmlns:ds="http://schemas.openxmlformats.org/officeDocument/2006/customXml" ds:itemID="{818AFB77-933E-4166-A993-B776880D44BF}"/>
</file>

<file path=customXml/itemProps3.xml><?xml version="1.0" encoding="utf-8"?>
<ds:datastoreItem xmlns:ds="http://schemas.openxmlformats.org/officeDocument/2006/customXml" ds:itemID="{1A8E86F1-125F-4CD5-8321-A7F7AB0F1209}"/>
</file>

<file path=customXml/itemProps4.xml><?xml version="1.0" encoding="utf-8"?>
<ds:datastoreItem xmlns:ds="http://schemas.openxmlformats.org/officeDocument/2006/customXml" ds:itemID="{1A8E86F1-125F-4CD5-8321-A7F7AB0F1209}"/>
</file>

<file path=docProps/app.xml><?xml version="1.0" encoding="utf-8"?>
<Properties xmlns="http://schemas.openxmlformats.org/officeDocument/2006/extended-properties" xmlns:vt="http://schemas.openxmlformats.org/officeDocument/2006/docPropsVTypes">
  <Template>Agilent_template</Template>
  <TotalTime>1170</TotalTime>
  <Words>2023</Words>
  <Application>Microsoft Office PowerPoint</Application>
  <PresentationFormat>On-screen Show (4:3)</PresentationFormat>
  <Paragraphs>360</Paragraphs>
  <Slides>54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1_OpenLAB CDS Logo</vt:lpstr>
      <vt:lpstr>OpenLAB CDS Logo</vt:lpstr>
      <vt:lpstr>PowerPoint Presentation</vt:lpstr>
      <vt:lpstr>OpenLAB CDS Vision </vt:lpstr>
      <vt:lpstr>OpenLAB CDS Vision Where we stand today   </vt:lpstr>
      <vt:lpstr>PowerPoint Presentation</vt:lpstr>
      <vt:lpstr>OpenLAB CDS .0X.05  ChemStation and EZChrom  </vt:lpstr>
      <vt:lpstr>RC.Net Drivers for additional LC modules</vt:lpstr>
      <vt:lpstr>PowerPoint Presentation</vt:lpstr>
      <vt:lpstr>Integrated IntellIgence</vt:lpstr>
      <vt:lpstr>Superior GC Customer Experience Integrated Intelligence: A Smarter GC System</vt:lpstr>
      <vt:lpstr>PowerPoint Presentation</vt:lpstr>
      <vt:lpstr>Integrated Method Translation Tools Completely Updated with AutoImport to Method</vt:lpstr>
      <vt:lpstr>PowerPoint Presentation</vt:lpstr>
      <vt:lpstr>7890B Integrated Sleep/Wake Modes Reduce Power/Gas Costs </vt:lpstr>
      <vt:lpstr>Resource Conservation: Sleep/Wake Mode</vt:lpstr>
      <vt:lpstr>PowerPoint Presentation</vt:lpstr>
      <vt:lpstr>PowerPoint Presentation</vt:lpstr>
      <vt:lpstr>Integrated with Parts Finder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Display of Instrument Actuals</vt:lpstr>
      <vt:lpstr>Agilent Early Maintenance Feedback</vt:lpstr>
      <vt:lpstr>PowerPoint Presentation</vt:lpstr>
      <vt:lpstr>Handling of ALS Errors</vt:lpstr>
      <vt:lpstr>PowerPoint Presentation</vt:lpstr>
      <vt:lpstr>7890 Series: Software Features</vt:lpstr>
      <vt:lpstr>7890A Enhancements Kit, Other</vt:lpstr>
      <vt:lpstr>Changes within the CDS for release X.05</vt:lpstr>
      <vt:lpstr>OpenLAB CDS A.01.05  </vt:lpstr>
      <vt:lpstr>Acquisition Method Viewer  ChemStation Edition</vt:lpstr>
      <vt:lpstr>Single Sample Workflow (1/2) ChemStation Edition</vt:lpstr>
      <vt:lpstr>Single Sample Workflow (2/2) ChemStation Edition</vt:lpstr>
      <vt:lpstr>AIC Virtualization: EZChrom Edition </vt:lpstr>
      <vt:lpstr>OpenLAB CDS EZChrom Edition A.04.05</vt:lpstr>
      <vt:lpstr>OpenLAB CDS - Workstations</vt:lpstr>
      <vt:lpstr>OpenLAB CDS – Networked Workstations</vt:lpstr>
      <vt:lpstr>OpenLAB CDS – Distributed System</vt:lpstr>
      <vt:lpstr>PowerPoint Presentation</vt:lpstr>
      <vt:lpstr>Deployment Changes</vt:lpstr>
      <vt:lpstr>Better migration support: Mixed versions on one ECM</vt:lpstr>
      <vt:lpstr>PowerPoint Presentation</vt:lpstr>
      <vt:lpstr>OpenLAB Data Analysis Benefits Works with OpenLAB EZChrom &amp; ChemStation</vt:lpstr>
      <vt:lpstr>OpenLAB Data Analysis Design Performance</vt:lpstr>
      <vt:lpstr>OpenLAB Data Analysis Benefits Smarter! Unique patented peak integration tool</vt:lpstr>
      <vt:lpstr>OpenLAB Data Analysis Benefits Easier! Designed by scientific software users</vt:lpstr>
      <vt:lpstr>OpenLAB Data Analysis Benefits Infinitely Better Reporting!</vt:lpstr>
      <vt:lpstr>Intelligent  Reporter  </vt:lpstr>
      <vt:lpstr> </vt:lpstr>
    </vt:vector>
  </TitlesOfParts>
  <Company>Agilent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What's New in OpenLab CDS</dc:title>
  <dc:subject/>
  <dc:creator>Agilent Technologies, inc.</dc:creator>
  <cp:keywords>OpenLab</cp:keywords>
  <dc:description/>
  <cp:lastModifiedBy>Administrator</cp:lastModifiedBy>
  <cp:revision>709</cp:revision>
  <cp:lastPrinted>2013-01-14T07:19:20Z</cp:lastPrinted>
  <dcterms:created xsi:type="dcterms:W3CDTF">2006-03-20T19:26:31Z</dcterms:created>
  <dcterms:modified xsi:type="dcterms:W3CDTF">2013-07-01T14:02:31Z</dcterms:modified>
  <cp:category/>
  <cp:contentType>Slide Presentation</cp:contentType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0x0101009F5C14F1CF5847C7BBBADA9A8637DEAB0149002A15A122D616C7439DA2EF8A36719334</vt:lpwstr>
  </property>
</Properties>
</file>